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8"/>
  </p:notesMasterIdLst>
  <p:sldIdLst>
    <p:sldId id="256" r:id="rId2"/>
    <p:sldId id="257" r:id="rId3"/>
    <p:sldId id="295" r:id="rId4"/>
    <p:sldId id="302" r:id="rId5"/>
    <p:sldId id="265" r:id="rId6"/>
    <p:sldId id="259" r:id="rId7"/>
    <p:sldId id="299" r:id="rId8"/>
    <p:sldId id="300" r:id="rId9"/>
    <p:sldId id="301" r:id="rId10"/>
    <p:sldId id="303" r:id="rId11"/>
    <p:sldId id="304" r:id="rId12"/>
    <p:sldId id="296" r:id="rId13"/>
    <p:sldId id="263" r:id="rId14"/>
    <p:sldId id="305" r:id="rId15"/>
    <p:sldId id="258" r:id="rId16"/>
    <p:sldId id="278" r:id="rId17"/>
  </p:sldIdLst>
  <p:sldSz cx="9144000" cy="5143500" type="screen16x9"/>
  <p:notesSz cx="6858000" cy="9144000"/>
  <p:embeddedFontLst>
    <p:embeddedFont>
      <p:font typeface="Bangers" panose="020B0604020202020204" charset="0"/>
      <p:regular r:id="rId19"/>
    </p:embeddedFont>
    <p:embeddedFont>
      <p:font typeface="Cavolini" panose="03000502040302020204" pitchFamily="66" charset="0"/>
      <p:regular r:id="rId20"/>
      <p:bold r:id="rId21"/>
      <p:italic r:id="rId22"/>
      <p:boldItalic r:id="rId23"/>
    </p:embeddedFont>
    <p:embeddedFont>
      <p:font typeface="Snigle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30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F488FB-C66E-470A-BE94-B7D05F0E2945}">
  <a:tblStyle styleId="{6CF488FB-C66E-470A-BE94-B7D05F0E294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B0667F-905F-4D8E-A4CD-CAEED6C098B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432" y="102"/>
      </p:cViewPr>
      <p:guideLst>
        <p:guide orient="horz" pos="1597"/>
        <p:guide pos="30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g Juliana at MEYR" userId="182fc7ea-72f0-4923-b4d4-c3cd5b2b06b0" providerId="ADAL" clId="{B7E2A617-2B99-4759-8ADE-FA92B4B96299}"/>
    <pc:docChg chg="undo custSel addSld delSld modSld">
      <pc:chgData name="Borg Juliana at MEYR" userId="182fc7ea-72f0-4923-b4d4-c3cd5b2b06b0" providerId="ADAL" clId="{B7E2A617-2B99-4759-8ADE-FA92B4B96299}" dt="2024-01-12T07:52:43.562" v="10" actId="680"/>
      <pc:docMkLst>
        <pc:docMk/>
      </pc:docMkLst>
      <pc:sldChg chg="modSp mod">
        <pc:chgData name="Borg Juliana at MEYR" userId="182fc7ea-72f0-4923-b4d4-c3cd5b2b06b0" providerId="ADAL" clId="{B7E2A617-2B99-4759-8ADE-FA92B4B96299}" dt="2024-01-09T11:58:34.113" v="0" actId="1076"/>
        <pc:sldMkLst>
          <pc:docMk/>
          <pc:sldMk cId="2289081594" sldId="304"/>
        </pc:sldMkLst>
        <pc:spChg chg="mod">
          <ac:chgData name="Borg Juliana at MEYR" userId="182fc7ea-72f0-4923-b4d4-c3cd5b2b06b0" providerId="ADAL" clId="{B7E2A617-2B99-4759-8ADE-FA92B4B96299}" dt="2024-01-09T11:58:34.113" v="0" actId="1076"/>
          <ac:spMkLst>
            <pc:docMk/>
            <pc:sldMk cId="2289081594" sldId="304"/>
            <ac:spMk id="6" creationId="{48957ED1-4881-4E97-B4E8-18471DC0A259}"/>
          </ac:spMkLst>
        </pc:spChg>
      </pc:sldChg>
      <pc:sldChg chg="new del">
        <pc:chgData name="Borg Juliana at MEYR" userId="182fc7ea-72f0-4923-b4d4-c3cd5b2b06b0" providerId="ADAL" clId="{B7E2A617-2B99-4759-8ADE-FA92B4B96299}" dt="2024-01-12T07:40:16.444" v="4" actId="680"/>
        <pc:sldMkLst>
          <pc:docMk/>
          <pc:sldMk cId="442965170" sldId="306"/>
        </pc:sldMkLst>
      </pc:sldChg>
      <pc:sldChg chg="new del">
        <pc:chgData name="Borg Juliana at MEYR" userId="182fc7ea-72f0-4923-b4d4-c3cd5b2b06b0" providerId="ADAL" clId="{B7E2A617-2B99-4759-8ADE-FA92B4B96299}" dt="2024-01-12T07:52:37.527" v="8" actId="680"/>
        <pc:sldMkLst>
          <pc:docMk/>
          <pc:sldMk cId="2066403206" sldId="306"/>
        </pc:sldMkLst>
      </pc:sldChg>
      <pc:sldChg chg="new del">
        <pc:chgData name="Borg Juliana at MEYR" userId="182fc7ea-72f0-4923-b4d4-c3cd5b2b06b0" providerId="ADAL" clId="{B7E2A617-2B99-4759-8ADE-FA92B4B96299}" dt="2024-01-12T07:52:43.562" v="10" actId="680"/>
        <pc:sldMkLst>
          <pc:docMk/>
          <pc:sldMk cId="4147422525" sldId="306"/>
        </pc:sldMkLst>
      </pc:sldChg>
      <pc:sldChg chg="new del">
        <pc:chgData name="Borg Juliana at MEYR" userId="182fc7ea-72f0-4923-b4d4-c3cd5b2b06b0" providerId="ADAL" clId="{B7E2A617-2B99-4759-8ADE-FA92B4B96299}" dt="2024-01-12T07:52:37.035" v="7" actId="680"/>
        <pc:sldMkLst>
          <pc:docMk/>
          <pc:sldMk cId="1311121393" sldId="307"/>
        </pc:sldMkLst>
      </pc:sldChg>
      <pc:sldChg chg="new del">
        <pc:chgData name="Borg Juliana at MEYR" userId="182fc7ea-72f0-4923-b4d4-c3cd5b2b06b0" providerId="ADAL" clId="{B7E2A617-2B99-4759-8ADE-FA92B4B96299}" dt="2024-01-12T07:40:15.397" v="3" actId="680"/>
        <pc:sldMkLst>
          <pc:docMk/>
          <pc:sldMk cId="3665930345"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4"/>
        </a:solidFill>
        <a:effectLst/>
      </p:bgPr>
    </p:bg>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6" name="Google Shape;16;p3"/>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None/>
              <a:defRPr sz="1800">
                <a:solidFill>
                  <a:srgbClr val="000000"/>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a:p>
        </p:txBody>
      </p:sp>
      <p:sp>
        <p:nvSpPr>
          <p:cNvPr id="20" name="Google Shape;20;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9" name="Google Shape;29;p5"/>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052050" y="1545942"/>
            <a:ext cx="7710900" cy="33036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rgbClr val="249651"/>
        </a:solidFill>
        <a:effectLst/>
      </p:bgPr>
    </p:bg>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0" name="Google Shape;40;p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1" name="Google Shape;4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51"/>
        <p:cNvGrpSpPr/>
        <p:nvPr/>
      </p:nvGrpSpPr>
      <p:grpSpPr>
        <a:xfrm>
          <a:off x="0" y="0"/>
          <a:ext cx="0" cy="0"/>
          <a:chOff x="0" y="0"/>
          <a:chExt cx="0" cy="0"/>
        </a:xfrm>
      </p:grpSpPr>
      <p:pic>
        <p:nvPicPr>
          <p:cNvPr id="52" name="Google Shape;52;p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3" name="Google Shape;53;p8"/>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54" name="Google Shape;54;p8"/>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55" name="Google Shape;55;p8"/>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6" name="Google Shape;5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7"/>
        <p:cNvGrpSpPr/>
        <p:nvPr/>
      </p:nvGrpSpPr>
      <p:grpSpPr>
        <a:xfrm>
          <a:off x="0" y="0"/>
          <a:ext cx="0" cy="0"/>
          <a:chOff x="0" y="0"/>
          <a:chExt cx="0" cy="0"/>
        </a:xfrm>
      </p:grpSpPr>
      <p:pic>
        <p:nvPicPr>
          <p:cNvPr id="58" name="Google Shape;58;p9"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9" name="Google Shape;59;p9"/>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60" name="Google Shape;60;p9"/>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61" name="Google Shape;61;p9"/>
          <p:cNvSpPr txBox="1">
            <a:spLocks noGrp="1"/>
          </p:cNvSpPr>
          <p:nvPr>
            <p:ph type="body" idx="1"/>
          </p:nvPr>
        </p:nvSpPr>
        <p:spPr>
          <a:xfrm rot="-120953">
            <a:off x="457216" y="4025232"/>
            <a:ext cx="8229893" cy="519622"/>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62" name="Google Shape;6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824BB0"/>
        </a:solidFill>
        <a:effectLst/>
      </p:bgPr>
    </p:bg>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Bangers"/>
                <a:ea typeface="Bangers"/>
                <a:cs typeface="Bangers"/>
                <a:sym typeface="Bangers"/>
              </a:defRPr>
            </a:lvl1pPr>
            <a:lvl2pPr lvl="1" algn="r">
              <a:buNone/>
              <a:defRPr sz="1200">
                <a:solidFill>
                  <a:srgbClr val="FFFFFF"/>
                </a:solidFill>
                <a:latin typeface="Bangers"/>
                <a:ea typeface="Bangers"/>
                <a:cs typeface="Bangers"/>
                <a:sym typeface="Bangers"/>
              </a:defRPr>
            </a:lvl2pPr>
            <a:lvl3pPr lvl="2" algn="r">
              <a:buNone/>
              <a:defRPr sz="1200">
                <a:solidFill>
                  <a:srgbClr val="FFFFFF"/>
                </a:solidFill>
                <a:latin typeface="Bangers"/>
                <a:ea typeface="Bangers"/>
                <a:cs typeface="Bangers"/>
                <a:sym typeface="Bangers"/>
              </a:defRPr>
            </a:lvl3pPr>
            <a:lvl4pPr lvl="3" algn="r">
              <a:buNone/>
              <a:defRPr sz="1200">
                <a:solidFill>
                  <a:srgbClr val="FFFFFF"/>
                </a:solidFill>
                <a:latin typeface="Bangers"/>
                <a:ea typeface="Bangers"/>
                <a:cs typeface="Bangers"/>
                <a:sym typeface="Bangers"/>
              </a:defRPr>
            </a:lvl4pPr>
            <a:lvl5pPr lvl="4" algn="r">
              <a:buNone/>
              <a:defRPr sz="1200">
                <a:solidFill>
                  <a:srgbClr val="FFFFFF"/>
                </a:solidFill>
                <a:latin typeface="Bangers"/>
                <a:ea typeface="Bangers"/>
                <a:cs typeface="Bangers"/>
                <a:sym typeface="Bangers"/>
              </a:defRPr>
            </a:lvl5pPr>
            <a:lvl6pPr lvl="5" algn="r">
              <a:buNone/>
              <a:defRPr sz="1200">
                <a:solidFill>
                  <a:srgbClr val="FFFFFF"/>
                </a:solidFill>
                <a:latin typeface="Bangers"/>
                <a:ea typeface="Bangers"/>
                <a:cs typeface="Bangers"/>
                <a:sym typeface="Bangers"/>
              </a:defRPr>
            </a:lvl6pPr>
            <a:lvl7pPr lvl="6" algn="r">
              <a:buNone/>
              <a:defRPr sz="1200">
                <a:solidFill>
                  <a:srgbClr val="FFFFFF"/>
                </a:solidFill>
                <a:latin typeface="Bangers"/>
                <a:ea typeface="Bangers"/>
                <a:cs typeface="Bangers"/>
                <a:sym typeface="Bangers"/>
              </a:defRPr>
            </a:lvl7pPr>
            <a:lvl8pPr lvl="7" algn="r">
              <a:buNone/>
              <a:defRPr sz="1200">
                <a:solidFill>
                  <a:srgbClr val="FFFFFF"/>
                </a:solidFill>
                <a:latin typeface="Bangers"/>
                <a:ea typeface="Bangers"/>
                <a:cs typeface="Bangers"/>
                <a:sym typeface="Bangers"/>
              </a:defRPr>
            </a:lvl8pPr>
            <a:lvl9pPr lvl="8" algn="r">
              <a:buNone/>
              <a:defRPr sz="1200">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education.gov.mt/myscholarships/" TargetMode="Externa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livethelanguage.meyr@gov,m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mailto:livethelanguage.meyr@gov.m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xhere.com/en/photo/116761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9"/>
        <p:cNvGrpSpPr/>
        <p:nvPr/>
      </p:nvGrpSpPr>
      <p:grpSpPr>
        <a:xfrm>
          <a:off x="0" y="0"/>
          <a:ext cx="0" cy="0"/>
          <a:chOff x="0" y="0"/>
          <a:chExt cx="0" cy="0"/>
        </a:xfrm>
      </p:grpSpPr>
      <p:pic>
        <p:nvPicPr>
          <p:cNvPr id="14" name="Picture 13">
            <a:extLst>
              <a:ext uri="{FF2B5EF4-FFF2-40B4-BE49-F238E27FC236}">
                <a16:creationId xmlns:a16="http://schemas.microsoft.com/office/drawing/2014/main" id="{E7982228-45CC-4DCA-ABD0-9479C52A2B39}"/>
              </a:ext>
            </a:extLst>
          </p:cNvPr>
          <p:cNvPicPr/>
          <p:nvPr/>
        </p:nvPicPr>
        <p:blipFill rotWithShape="1">
          <a:blip r:embed="rId3"/>
          <a:srcRect l="26756" t="34736" r="23222" b="36166"/>
          <a:stretch/>
        </p:blipFill>
        <p:spPr bwMode="auto">
          <a:xfrm>
            <a:off x="2088975" y="3500548"/>
            <a:ext cx="2310164" cy="642474"/>
          </a:xfrm>
          <a:prstGeom prst="rect">
            <a:avLst/>
          </a:prstGeom>
          <a:ln>
            <a:noFill/>
          </a:ln>
          <a:extLst>
            <a:ext uri="{53640926-AAD7-44D8-BBD7-CCE9431645EC}">
              <a14:shadowObscured xmlns:a14="http://schemas.microsoft.com/office/drawing/2010/main"/>
            </a:ext>
          </a:extLst>
        </p:spPr>
      </p:pic>
      <p:sp>
        <p:nvSpPr>
          <p:cNvPr id="70" name="Google Shape;70;p11"/>
          <p:cNvSpPr txBox="1">
            <a:spLocks noGrp="1"/>
          </p:cNvSpPr>
          <p:nvPr>
            <p:ph type="ctrTitle"/>
          </p:nvPr>
        </p:nvSpPr>
        <p:spPr>
          <a:xfrm>
            <a:off x="2361023" y="1760848"/>
            <a:ext cx="42717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dirty="0"/>
              <a:t>Foreign Languages Grants scheme</a:t>
            </a:r>
            <a:endParaRPr lang="en-GB" sz="5400" dirty="0"/>
          </a:p>
        </p:txBody>
      </p:sp>
      <p:sp>
        <p:nvSpPr>
          <p:cNvPr id="4" name="TextBox 3">
            <a:extLst>
              <a:ext uri="{FF2B5EF4-FFF2-40B4-BE49-F238E27FC236}">
                <a16:creationId xmlns:a16="http://schemas.microsoft.com/office/drawing/2014/main" id="{2497CCFA-0CAF-4D2A-AD39-1CAAD1805228}"/>
              </a:ext>
            </a:extLst>
          </p:cNvPr>
          <p:cNvSpPr txBox="1"/>
          <p:nvPr/>
        </p:nvSpPr>
        <p:spPr>
          <a:xfrm>
            <a:off x="2286000" y="2419978"/>
            <a:ext cx="4572000" cy="307777"/>
          </a:xfrm>
          <a:prstGeom prst="rect">
            <a:avLst/>
          </a:prstGeom>
          <a:noFill/>
        </p:spPr>
        <p:txBody>
          <a:bodyPr wrap="square">
            <a:spAutoFit/>
          </a:bodyPr>
          <a:lstStyle/>
          <a:p>
            <a:endParaRPr lang="en-GB" dirty="0"/>
          </a:p>
        </p:txBody>
      </p:sp>
      <p:sp>
        <p:nvSpPr>
          <p:cNvPr id="6" name="TextBox 5">
            <a:extLst>
              <a:ext uri="{FF2B5EF4-FFF2-40B4-BE49-F238E27FC236}">
                <a16:creationId xmlns:a16="http://schemas.microsoft.com/office/drawing/2014/main" id="{0E18D633-86A9-4FAA-99B7-58CD34954905}"/>
              </a:ext>
            </a:extLst>
          </p:cNvPr>
          <p:cNvSpPr txBox="1"/>
          <p:nvPr/>
        </p:nvSpPr>
        <p:spPr>
          <a:xfrm>
            <a:off x="2421975" y="2340748"/>
            <a:ext cx="4572000" cy="307777"/>
          </a:xfrm>
          <a:prstGeom prst="rect">
            <a:avLst/>
          </a:prstGeom>
          <a:noFill/>
        </p:spPr>
        <p:txBody>
          <a:bodyPr wrap="square">
            <a:spAutoFit/>
          </a:bodyPr>
          <a:lstStyle/>
          <a:p>
            <a:endParaRPr lang="en-GB" dirty="0"/>
          </a:p>
        </p:txBody>
      </p:sp>
      <p:pic>
        <p:nvPicPr>
          <p:cNvPr id="9" name="Picture 8" descr="A close-up of a logo&#10;&#10;Description automatically generated with low confidence">
            <a:extLst>
              <a:ext uri="{FF2B5EF4-FFF2-40B4-BE49-F238E27FC236}">
                <a16:creationId xmlns:a16="http://schemas.microsoft.com/office/drawing/2014/main" id="{1519D9EE-9423-4E58-A31A-9CA70DF46E64}"/>
              </a:ext>
            </a:extLst>
          </p:cNvPr>
          <p:cNvPicPr>
            <a:picLocks noChangeAspect="1"/>
          </p:cNvPicPr>
          <p:nvPr/>
        </p:nvPicPr>
        <p:blipFill>
          <a:blip r:embed="rId4"/>
          <a:stretch>
            <a:fillRect/>
          </a:stretch>
        </p:blipFill>
        <p:spPr>
          <a:xfrm>
            <a:off x="5314949" y="3579778"/>
            <a:ext cx="1907625" cy="44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2842E9-3503-4A39-A42D-A324E910FD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Title 1">
            <a:extLst>
              <a:ext uri="{FF2B5EF4-FFF2-40B4-BE49-F238E27FC236}">
                <a16:creationId xmlns:a16="http://schemas.microsoft.com/office/drawing/2014/main" id="{8CCE9445-7491-4FF4-8F28-F007871C59AA}"/>
              </a:ext>
            </a:extLst>
          </p:cNvPr>
          <p:cNvSpPr>
            <a:spLocks noGrp="1"/>
          </p:cNvSpPr>
          <p:nvPr>
            <p:ph type="title"/>
          </p:nvPr>
        </p:nvSpPr>
        <p:spPr>
          <a:xfrm>
            <a:off x="1309474" y="1163129"/>
            <a:ext cx="7029878" cy="760139"/>
          </a:xfrm>
        </p:spPr>
        <p:txBody>
          <a:bodyPr/>
          <a:lstStyle/>
          <a:p>
            <a:r>
              <a:rPr lang="en" sz="4400" dirty="0"/>
              <a:t>Certificate of Attendance/Award</a:t>
            </a:r>
            <a:endParaRPr lang="en-GB" sz="4400" dirty="0"/>
          </a:p>
        </p:txBody>
      </p:sp>
      <p:sp>
        <p:nvSpPr>
          <p:cNvPr id="5" name="TextBox 4">
            <a:extLst>
              <a:ext uri="{FF2B5EF4-FFF2-40B4-BE49-F238E27FC236}">
                <a16:creationId xmlns:a16="http://schemas.microsoft.com/office/drawing/2014/main" id="{DFD7AAFF-88D2-4C04-AE64-910E3E93B936}"/>
              </a:ext>
            </a:extLst>
          </p:cNvPr>
          <p:cNvSpPr txBox="1"/>
          <p:nvPr/>
        </p:nvSpPr>
        <p:spPr>
          <a:xfrm>
            <a:off x="1309474" y="1987218"/>
            <a:ext cx="5565421" cy="2769989"/>
          </a:xfrm>
          <a:prstGeom prst="rect">
            <a:avLst/>
          </a:prstGeom>
          <a:noFill/>
        </p:spPr>
        <p:txBody>
          <a:bodyPr wrap="square" rtlCol="0">
            <a:spAutoFit/>
          </a:bodyPr>
          <a:lstStyle/>
          <a:p>
            <a:pPr marL="57150"/>
            <a:r>
              <a:rPr lang="en-GB" sz="2000" dirty="0">
                <a:solidFill>
                  <a:schemeClr val="dk1"/>
                </a:solidFill>
                <a:latin typeface="Sniglet"/>
              </a:rPr>
              <a:t>T</a:t>
            </a:r>
            <a:r>
              <a:rPr lang="en" sz="2000" dirty="0">
                <a:solidFill>
                  <a:schemeClr val="dk1"/>
                </a:solidFill>
                <a:latin typeface="Sniglet"/>
              </a:rPr>
              <a:t>o include:</a:t>
            </a:r>
          </a:p>
          <a:p>
            <a:pPr marL="57150"/>
            <a:endParaRPr lang="en" sz="2000" dirty="0">
              <a:solidFill>
                <a:schemeClr val="dk1"/>
              </a:solidFill>
              <a:latin typeface="Sniglet"/>
            </a:endParaRPr>
          </a:p>
          <a:p>
            <a:pPr marL="342900" indent="-285750">
              <a:buFont typeface="Arial" panose="020B0604020202020204" pitchFamily="34" charset="0"/>
              <a:buChar char="•"/>
            </a:pPr>
            <a:r>
              <a:rPr lang="en" sz="2000" dirty="0">
                <a:solidFill>
                  <a:schemeClr val="dk1"/>
                </a:solidFill>
                <a:latin typeface="Sniglet"/>
              </a:rPr>
              <a:t>Name of Applicant</a:t>
            </a:r>
          </a:p>
          <a:p>
            <a:pPr marL="342900" indent="-285750">
              <a:buFont typeface="Arial" panose="020B0604020202020204" pitchFamily="34" charset="0"/>
              <a:buChar char="•"/>
            </a:pPr>
            <a:r>
              <a:rPr lang="en" sz="2000" dirty="0">
                <a:solidFill>
                  <a:schemeClr val="dk1"/>
                </a:solidFill>
                <a:latin typeface="Sniglet"/>
              </a:rPr>
              <a:t>Date when Issued</a:t>
            </a:r>
          </a:p>
          <a:p>
            <a:pPr marL="342900" indent="-285750">
              <a:buFont typeface="Arial" panose="020B0604020202020204" pitchFamily="34" charset="0"/>
              <a:buChar char="•"/>
            </a:pPr>
            <a:r>
              <a:rPr lang="en" sz="2000" dirty="0">
                <a:solidFill>
                  <a:schemeClr val="dk1"/>
                </a:solidFill>
                <a:latin typeface="Sniglet"/>
              </a:rPr>
              <a:t>N</a:t>
            </a:r>
            <a:r>
              <a:rPr lang="en-GB" sz="2000" dirty="0">
                <a:solidFill>
                  <a:schemeClr val="dk1"/>
                </a:solidFill>
                <a:latin typeface="Sniglet"/>
              </a:rPr>
              <a:t>a</a:t>
            </a:r>
            <a:r>
              <a:rPr lang="en" sz="2000" dirty="0">
                <a:solidFill>
                  <a:schemeClr val="dk1"/>
                </a:solidFill>
                <a:latin typeface="Sniglet"/>
              </a:rPr>
              <a:t>me of Course</a:t>
            </a:r>
          </a:p>
          <a:p>
            <a:pPr marL="342900" indent="-285750">
              <a:buFont typeface="Arial" panose="020B0604020202020204" pitchFamily="34" charset="0"/>
              <a:buChar char="•"/>
            </a:pPr>
            <a:r>
              <a:rPr lang="en" sz="2000" dirty="0">
                <a:solidFill>
                  <a:schemeClr val="dk1"/>
                </a:solidFill>
                <a:latin typeface="Sniglet"/>
              </a:rPr>
              <a:t>Start and End date of Course</a:t>
            </a:r>
          </a:p>
          <a:p>
            <a:pPr marL="342900" indent="-285750">
              <a:buFont typeface="Arial" panose="020B0604020202020204" pitchFamily="34" charset="0"/>
              <a:buChar char="•"/>
            </a:pPr>
            <a:r>
              <a:rPr lang="en" sz="2000" dirty="0">
                <a:solidFill>
                  <a:schemeClr val="dk1"/>
                </a:solidFill>
                <a:latin typeface="Sniglet"/>
              </a:rPr>
              <a:t>Number of hours attended (minimum 15 hrs)</a:t>
            </a:r>
          </a:p>
          <a:p>
            <a:pPr marL="342900" indent="-285750">
              <a:buFont typeface="Arial" panose="020B0604020202020204" pitchFamily="34" charset="0"/>
              <a:buChar char="•"/>
            </a:pPr>
            <a:endParaRPr lang="en" sz="2000" dirty="0">
              <a:solidFill>
                <a:schemeClr val="dk1"/>
              </a:solidFill>
              <a:latin typeface="Sniglet"/>
            </a:endParaRPr>
          </a:p>
          <a:p>
            <a:endParaRPr lang="en-GB" dirty="0"/>
          </a:p>
        </p:txBody>
      </p:sp>
      <p:pic>
        <p:nvPicPr>
          <p:cNvPr id="7" name="Graphic 6" descr="Badge 4 outline">
            <a:extLst>
              <a:ext uri="{FF2B5EF4-FFF2-40B4-BE49-F238E27FC236}">
                <a16:creationId xmlns:a16="http://schemas.microsoft.com/office/drawing/2014/main" id="{267734CB-C8D2-4516-9B9F-3218BE0ED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634" y="1099179"/>
            <a:ext cx="824089" cy="824089"/>
          </a:xfrm>
          <a:prstGeom prst="rect">
            <a:avLst/>
          </a:prstGeom>
        </p:spPr>
      </p:pic>
    </p:spTree>
    <p:extLst>
      <p:ext uri="{BB962C8B-B14F-4D97-AF65-F5344CB8AC3E}">
        <p14:creationId xmlns:p14="http://schemas.microsoft.com/office/powerpoint/2010/main" val="307539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2E1CB5-CE3A-47E8-AC76-4611F520F8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Google Shape;143;p19">
            <a:extLst>
              <a:ext uri="{FF2B5EF4-FFF2-40B4-BE49-F238E27FC236}">
                <a16:creationId xmlns:a16="http://schemas.microsoft.com/office/drawing/2014/main" id="{48957ED1-4881-4E97-B4E8-18471DC0A259}"/>
              </a:ext>
            </a:extLst>
          </p:cNvPr>
          <p:cNvSpPr txBox="1">
            <a:spLocks/>
          </p:cNvSpPr>
          <p:nvPr/>
        </p:nvSpPr>
        <p:spPr>
          <a:xfrm>
            <a:off x="1326075" y="951770"/>
            <a:ext cx="2295300" cy="15144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endParaRPr lang="en-GB" dirty="0"/>
          </a:p>
          <a:p>
            <a:pPr>
              <a:spcBef>
                <a:spcPts val="600"/>
              </a:spcBef>
            </a:pPr>
            <a:r>
              <a:rPr lang="en-GB" sz="2000" b="1" dirty="0">
                <a:solidFill>
                  <a:schemeClr val="dk1"/>
                </a:solidFill>
                <a:latin typeface="Sniglet"/>
              </a:rPr>
              <a:t>Financial Identification Form (TR/S-9)</a:t>
            </a:r>
          </a:p>
          <a:p>
            <a:pPr>
              <a:spcBef>
                <a:spcPts val="600"/>
              </a:spcBef>
            </a:pPr>
            <a:endParaRPr lang="en-GB" dirty="0"/>
          </a:p>
          <a:p>
            <a:pPr>
              <a:spcBef>
                <a:spcPts val="600"/>
              </a:spcBef>
            </a:pPr>
            <a:endParaRPr lang="en-GB" dirty="0"/>
          </a:p>
        </p:txBody>
      </p:sp>
      <p:sp>
        <p:nvSpPr>
          <p:cNvPr id="7" name="Google Shape;144;p19">
            <a:extLst>
              <a:ext uri="{FF2B5EF4-FFF2-40B4-BE49-F238E27FC236}">
                <a16:creationId xmlns:a16="http://schemas.microsoft.com/office/drawing/2014/main" id="{EDA2A2E0-FB39-4069-ABE2-2FF9AD22AA42}"/>
              </a:ext>
            </a:extLst>
          </p:cNvPr>
          <p:cNvSpPr txBox="1">
            <a:spLocks/>
          </p:cNvSpPr>
          <p:nvPr/>
        </p:nvSpPr>
        <p:spPr>
          <a:xfrm>
            <a:off x="3625714" y="1377975"/>
            <a:ext cx="2295300" cy="11092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000" b="1" dirty="0">
                <a:solidFill>
                  <a:schemeClr val="dk1"/>
                </a:solidFill>
                <a:latin typeface="Sniglet"/>
              </a:rPr>
              <a:t>Data Protection Form</a:t>
            </a:r>
          </a:p>
          <a:p>
            <a:pPr>
              <a:spcBef>
                <a:spcPts val="600"/>
              </a:spcBef>
            </a:pPr>
            <a:endParaRPr lang="en-US" dirty="0"/>
          </a:p>
        </p:txBody>
      </p:sp>
      <p:sp>
        <p:nvSpPr>
          <p:cNvPr id="8" name="TextBox 7">
            <a:extLst>
              <a:ext uri="{FF2B5EF4-FFF2-40B4-BE49-F238E27FC236}">
                <a16:creationId xmlns:a16="http://schemas.microsoft.com/office/drawing/2014/main" id="{B8523AE7-E5AE-4D41-A775-B19D0C07394D}"/>
              </a:ext>
            </a:extLst>
          </p:cNvPr>
          <p:cNvSpPr txBox="1"/>
          <p:nvPr/>
        </p:nvSpPr>
        <p:spPr>
          <a:xfrm>
            <a:off x="6096475" y="1093870"/>
            <a:ext cx="1851378" cy="1246495"/>
          </a:xfrm>
          <a:prstGeom prst="rect">
            <a:avLst/>
          </a:prstGeom>
          <a:noFill/>
        </p:spPr>
        <p:txBody>
          <a:bodyPr wrap="square" rtlCol="0">
            <a:spAutoFit/>
          </a:bodyPr>
          <a:lstStyle/>
          <a:p>
            <a:pPr>
              <a:spcBef>
                <a:spcPts val="600"/>
              </a:spcBef>
              <a:buClr>
                <a:schemeClr val="dk1"/>
              </a:buClr>
              <a:buSzPts val="1800"/>
            </a:pPr>
            <a:endParaRPr lang="en-US" sz="1800" dirty="0">
              <a:solidFill>
                <a:schemeClr val="dk1"/>
              </a:solidFill>
              <a:latin typeface="Sniglet"/>
              <a:sym typeface="Sniglet"/>
            </a:endParaRPr>
          </a:p>
          <a:p>
            <a:pPr>
              <a:spcBef>
                <a:spcPts val="600"/>
              </a:spcBef>
              <a:buClr>
                <a:schemeClr val="dk1"/>
              </a:buClr>
              <a:buSzPts val="1800"/>
            </a:pPr>
            <a:r>
              <a:rPr lang="en-US" sz="2000" b="1" dirty="0">
                <a:solidFill>
                  <a:schemeClr val="dk1"/>
                </a:solidFill>
                <a:latin typeface="Sniglet"/>
                <a:sym typeface="Sniglet"/>
              </a:rPr>
              <a:t>Consent Form</a:t>
            </a:r>
            <a:r>
              <a:rPr lang="en-GB" sz="2000" b="1" dirty="0">
                <a:solidFill>
                  <a:schemeClr val="dk1"/>
                </a:solidFill>
                <a:latin typeface="Sniglet"/>
                <a:sym typeface="Sniglet"/>
              </a:rPr>
              <a:t> </a:t>
            </a:r>
            <a:r>
              <a:rPr lang="en-GB" sz="1600" b="1" dirty="0">
                <a:solidFill>
                  <a:schemeClr val="dk1"/>
                </a:solidFill>
                <a:latin typeface="Sniglet"/>
                <a:sym typeface="Sniglet"/>
              </a:rPr>
              <a:t>(for parent or legal guardian)</a:t>
            </a:r>
            <a:endParaRPr lang="en-US" sz="1800" b="1" dirty="0">
              <a:solidFill>
                <a:schemeClr val="dk1"/>
              </a:solidFill>
              <a:latin typeface="Sniglet"/>
              <a:sym typeface="Sniglet"/>
            </a:endParaRPr>
          </a:p>
        </p:txBody>
      </p:sp>
      <p:sp>
        <p:nvSpPr>
          <p:cNvPr id="9" name="Left Brace 8">
            <a:extLst>
              <a:ext uri="{FF2B5EF4-FFF2-40B4-BE49-F238E27FC236}">
                <a16:creationId xmlns:a16="http://schemas.microsoft.com/office/drawing/2014/main" id="{8A3D41B7-A1AB-4712-8565-CEB6CB8C6D2B}"/>
              </a:ext>
            </a:extLst>
          </p:cNvPr>
          <p:cNvSpPr/>
          <p:nvPr/>
        </p:nvSpPr>
        <p:spPr>
          <a:xfrm rot="16200000">
            <a:off x="4076908" y="322299"/>
            <a:ext cx="418512" cy="4535665"/>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119F18E3-69B9-4AF8-A02A-0669F247624C}"/>
              </a:ext>
            </a:extLst>
          </p:cNvPr>
          <p:cNvSpPr txBox="1"/>
          <p:nvPr/>
        </p:nvSpPr>
        <p:spPr>
          <a:xfrm>
            <a:off x="915203" y="2806192"/>
            <a:ext cx="7032649" cy="1631216"/>
          </a:xfrm>
          <a:prstGeom prst="rect">
            <a:avLst/>
          </a:prstGeom>
          <a:noFill/>
        </p:spPr>
        <p:txBody>
          <a:bodyPr wrap="square" rtlCol="0">
            <a:spAutoFit/>
          </a:bodyPr>
          <a:lstStyle/>
          <a:p>
            <a:pPr>
              <a:spcBef>
                <a:spcPts val="600"/>
              </a:spcBef>
              <a:buClr>
                <a:schemeClr val="dk1"/>
              </a:buClr>
              <a:buSzPts val="1800"/>
            </a:pPr>
            <a:r>
              <a:rPr lang="en-US" sz="1800" dirty="0">
                <a:solidFill>
                  <a:schemeClr val="dk1"/>
                </a:solidFill>
                <a:latin typeface="Sniglet"/>
                <a:sym typeface="Sniglet"/>
              </a:rPr>
              <a:t>The above forms can be found on the scholarship website </a:t>
            </a:r>
            <a:r>
              <a:rPr lang="en-US" sz="1800" dirty="0">
                <a:solidFill>
                  <a:schemeClr val="accent6"/>
                </a:solidFill>
                <a:latin typeface="Sniglet"/>
                <a:sym typeface="Sniglet"/>
                <a:hlinkClick r:id="rId2">
                  <a:extLst>
                    <a:ext uri="{A12FA001-AC4F-418D-AE19-62706E023703}">
                      <ahyp:hlinkClr xmlns:ahyp="http://schemas.microsoft.com/office/drawing/2018/hyperlinkcolor" val="tx"/>
                    </a:ext>
                  </a:extLst>
                </a:hlinkClick>
              </a:rPr>
              <a:t>https://education.gov.mt/myscholarships/</a:t>
            </a:r>
            <a:r>
              <a:rPr lang="en-US" sz="1800" dirty="0">
                <a:solidFill>
                  <a:schemeClr val="accent6"/>
                </a:solidFill>
                <a:latin typeface="Sniglet"/>
                <a:sym typeface="Sniglet"/>
              </a:rPr>
              <a:t> </a:t>
            </a:r>
            <a:r>
              <a:rPr lang="en-US" sz="1800" dirty="0">
                <a:solidFill>
                  <a:schemeClr val="tx1"/>
                </a:solidFill>
                <a:latin typeface="Sniglet"/>
                <a:sym typeface="Sniglet"/>
              </a:rPr>
              <a:t>,</a:t>
            </a:r>
            <a:r>
              <a:rPr lang="en-US" sz="1800" dirty="0">
                <a:solidFill>
                  <a:schemeClr val="accent6"/>
                </a:solidFill>
                <a:latin typeface="Sniglet"/>
                <a:sym typeface="Sniglet"/>
              </a:rPr>
              <a:t> </a:t>
            </a:r>
            <a:r>
              <a:rPr lang="en-US" sz="1800" dirty="0">
                <a:solidFill>
                  <a:schemeClr val="dk1"/>
                </a:solidFill>
                <a:latin typeface="Sniglet"/>
                <a:sym typeface="Sniglet"/>
              </a:rPr>
              <a:t>click on Live the Language.</a:t>
            </a:r>
          </a:p>
          <a:p>
            <a:pPr>
              <a:spcBef>
                <a:spcPts val="600"/>
              </a:spcBef>
              <a:buClr>
                <a:schemeClr val="dk1"/>
              </a:buClr>
              <a:buSzPts val="1800"/>
            </a:pPr>
            <a:endParaRPr lang="en-US" sz="1800" dirty="0">
              <a:solidFill>
                <a:schemeClr val="dk1"/>
              </a:solidFill>
              <a:latin typeface="Sniglet"/>
              <a:sym typeface="Sniglet"/>
            </a:endParaRPr>
          </a:p>
          <a:p>
            <a:pPr marL="285750" indent="-285750">
              <a:spcBef>
                <a:spcPts val="600"/>
              </a:spcBef>
              <a:buClr>
                <a:schemeClr val="dk1"/>
              </a:buClr>
              <a:buSzPts val="1800"/>
              <a:buFont typeface="Wingdings" panose="05000000000000000000" pitchFamily="2" charset="2"/>
              <a:buChar char="Ø"/>
            </a:pPr>
            <a:r>
              <a:rPr lang="en-US" sz="1800" dirty="0">
                <a:solidFill>
                  <a:schemeClr val="dk1"/>
                </a:solidFill>
                <a:latin typeface="Sniglet"/>
                <a:sym typeface="Sniglet"/>
              </a:rPr>
              <a:t>Fill in forms in blue ink and submit with the rest of the documents</a:t>
            </a:r>
            <a:endParaRPr lang="en-GB" sz="1800" dirty="0">
              <a:solidFill>
                <a:schemeClr val="dk1"/>
              </a:solidFill>
              <a:latin typeface="Sniglet"/>
              <a:sym typeface="Sniglet"/>
            </a:endParaRPr>
          </a:p>
        </p:txBody>
      </p:sp>
      <p:pic>
        <p:nvPicPr>
          <p:cNvPr id="11" name="Graphic 10" descr="Badge 5 outline">
            <a:extLst>
              <a:ext uri="{FF2B5EF4-FFF2-40B4-BE49-F238E27FC236}">
                <a16:creationId xmlns:a16="http://schemas.microsoft.com/office/drawing/2014/main" id="{CA81AF16-0652-4FBC-BCB2-B1055124EB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3417" y="814150"/>
            <a:ext cx="649123" cy="649123"/>
          </a:xfrm>
          <a:prstGeom prst="rect">
            <a:avLst/>
          </a:prstGeom>
        </p:spPr>
      </p:pic>
      <p:pic>
        <p:nvPicPr>
          <p:cNvPr id="12" name="Graphic 11" descr="Badge 6 outline">
            <a:extLst>
              <a:ext uri="{FF2B5EF4-FFF2-40B4-BE49-F238E27FC236}">
                <a16:creationId xmlns:a16="http://schemas.microsoft.com/office/drawing/2014/main" id="{3C775A9D-0929-4896-920C-C25476D817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2962" y="835169"/>
            <a:ext cx="649122" cy="649122"/>
          </a:xfrm>
          <a:prstGeom prst="rect">
            <a:avLst/>
          </a:prstGeom>
        </p:spPr>
      </p:pic>
      <p:pic>
        <p:nvPicPr>
          <p:cNvPr id="13" name="Graphic 12" descr="Badge 7 outline">
            <a:extLst>
              <a:ext uri="{FF2B5EF4-FFF2-40B4-BE49-F238E27FC236}">
                <a16:creationId xmlns:a16="http://schemas.microsoft.com/office/drawing/2014/main" id="{E144760F-59EF-4A15-B21E-E5480163D2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3994" y="884172"/>
            <a:ext cx="649122" cy="649122"/>
          </a:xfrm>
          <a:prstGeom prst="rect">
            <a:avLst/>
          </a:prstGeom>
        </p:spPr>
      </p:pic>
    </p:spTree>
    <p:extLst>
      <p:ext uri="{BB962C8B-B14F-4D97-AF65-F5344CB8AC3E}">
        <p14:creationId xmlns:p14="http://schemas.microsoft.com/office/powerpoint/2010/main" val="22890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85B18-0BF4-47B7-82C3-DD5BC805BDDA}"/>
              </a:ext>
            </a:extLst>
          </p:cNvPr>
          <p:cNvSpPr>
            <a:spLocks noGrp="1"/>
          </p:cNvSpPr>
          <p:nvPr>
            <p:ph type="body" idx="1"/>
          </p:nvPr>
        </p:nvSpPr>
        <p:spPr>
          <a:xfrm rot="-120953">
            <a:off x="-1212608" y="604700"/>
            <a:ext cx="8229893" cy="519622"/>
          </a:xfrm>
        </p:spPr>
        <p:txBody>
          <a:bodyPr/>
          <a:lstStyle/>
          <a:p>
            <a:r>
              <a:rPr lang="en-US" sz="5400" dirty="0">
                <a:solidFill>
                  <a:schemeClr val="tx1"/>
                </a:solidFill>
                <a:latin typeface="Bangers"/>
                <a:sym typeface="Bangers"/>
              </a:rPr>
              <a:t>Important Points!</a:t>
            </a:r>
            <a:endParaRPr lang="en-GB" sz="1050" dirty="0"/>
          </a:p>
        </p:txBody>
      </p:sp>
      <p:sp>
        <p:nvSpPr>
          <p:cNvPr id="3" name="Slide Number Placeholder 2">
            <a:extLst>
              <a:ext uri="{FF2B5EF4-FFF2-40B4-BE49-F238E27FC236}">
                <a16:creationId xmlns:a16="http://schemas.microsoft.com/office/drawing/2014/main" id="{67946AB5-1F67-4555-893E-73F5AA17C4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id="{7209040A-EB4E-460E-BD68-12423E8C167A}"/>
              </a:ext>
            </a:extLst>
          </p:cNvPr>
          <p:cNvSpPr txBox="1"/>
          <p:nvPr/>
        </p:nvSpPr>
        <p:spPr>
          <a:xfrm>
            <a:off x="913306" y="1636889"/>
            <a:ext cx="7248562"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Sniglet"/>
                <a:sym typeface="Sniglet"/>
              </a:rPr>
              <a:t>Language training programme must be of, at </a:t>
            </a:r>
            <a:r>
              <a:rPr lang="en-US" sz="2000" b="1" dirty="0">
                <a:latin typeface="Sniglet"/>
                <a:sym typeface="Sniglet"/>
              </a:rPr>
              <a:t>least 15 hours</a:t>
            </a:r>
          </a:p>
          <a:p>
            <a:pPr marL="285750" indent="-285750">
              <a:buFont typeface="Arial" panose="020B0604020202020204" pitchFamily="34" charset="0"/>
              <a:buChar char="•"/>
            </a:pPr>
            <a:r>
              <a:rPr lang="en-US" sz="2000" dirty="0">
                <a:latin typeface="Sniglet"/>
                <a:sym typeface="Sniglet"/>
              </a:rPr>
              <a:t>Online language courses are </a:t>
            </a:r>
            <a:r>
              <a:rPr lang="en-US" sz="2000" b="1" dirty="0">
                <a:latin typeface="Sniglet"/>
                <a:sym typeface="Sniglet"/>
              </a:rPr>
              <a:t>not</a:t>
            </a:r>
            <a:r>
              <a:rPr lang="en-US" sz="2000" dirty="0">
                <a:latin typeface="Sniglet"/>
                <a:sym typeface="Sniglet"/>
              </a:rPr>
              <a:t> covered under this scheme.</a:t>
            </a:r>
          </a:p>
          <a:p>
            <a:pPr marL="285750" indent="-285750">
              <a:buFont typeface="Arial" panose="020B0604020202020204" pitchFamily="34" charset="0"/>
              <a:buChar char="•"/>
            </a:pPr>
            <a:r>
              <a:rPr lang="en-US" sz="2000" dirty="0">
                <a:latin typeface="Sniglet"/>
                <a:sym typeface="Sniglet"/>
              </a:rPr>
              <a:t>Applicants may apply for </a:t>
            </a:r>
            <a:r>
              <a:rPr lang="en-US" sz="2000" b="1" dirty="0">
                <a:latin typeface="Sniglet"/>
                <a:sym typeface="Sniglet"/>
              </a:rPr>
              <a:t>any level </a:t>
            </a:r>
            <a:r>
              <a:rPr lang="en-US" sz="2000" dirty="0">
                <a:latin typeface="Sniglet"/>
                <a:sym typeface="Sniglet"/>
              </a:rPr>
              <a:t>of a training programme.</a:t>
            </a:r>
          </a:p>
          <a:p>
            <a:pPr marL="285750" indent="-285750">
              <a:buFont typeface="Arial" panose="020B0604020202020204" pitchFamily="34" charset="0"/>
              <a:buChar char="•"/>
            </a:pPr>
            <a:r>
              <a:rPr lang="en-US" sz="2000" dirty="0">
                <a:latin typeface="Sniglet"/>
                <a:sym typeface="Sniglet"/>
              </a:rPr>
              <a:t>Applicants may apply for the next course </a:t>
            </a:r>
            <a:r>
              <a:rPr lang="en-US" sz="2000" b="1" dirty="0">
                <a:latin typeface="Sniglet"/>
                <a:sym typeface="Sniglet"/>
              </a:rPr>
              <a:t>3 months after the last course is completed.</a:t>
            </a:r>
          </a:p>
          <a:p>
            <a:pPr marL="285750" indent="-285750">
              <a:buFont typeface="Arial" panose="020B0604020202020204" pitchFamily="34" charset="0"/>
              <a:buChar char="•"/>
            </a:pPr>
            <a:r>
              <a:rPr lang="en-US" sz="2000" b="1" dirty="0">
                <a:latin typeface="Sniglet"/>
                <a:sym typeface="Sniglet"/>
              </a:rPr>
              <a:t>Minors</a:t>
            </a:r>
            <a:r>
              <a:rPr lang="en-US" sz="2000" dirty="0">
                <a:latin typeface="Sniglet"/>
                <a:sym typeface="Sniglet"/>
              </a:rPr>
              <a:t> under the age of 18 years can only participate with the consent of their parents or legal guardians.</a:t>
            </a:r>
            <a:endParaRPr lang="en-GB" sz="2000" dirty="0">
              <a:latin typeface="Sniglet"/>
              <a:sym typeface="Sniglet"/>
            </a:endParaRPr>
          </a:p>
        </p:txBody>
      </p:sp>
    </p:spTree>
    <p:extLst>
      <p:ext uri="{BB962C8B-B14F-4D97-AF65-F5344CB8AC3E}">
        <p14:creationId xmlns:p14="http://schemas.microsoft.com/office/powerpoint/2010/main" val="248122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32"/>
        <p:cNvGrpSpPr/>
        <p:nvPr/>
      </p:nvGrpSpPr>
      <p:grpSpPr>
        <a:xfrm>
          <a:off x="0" y="0"/>
          <a:ext cx="0" cy="0"/>
          <a:chOff x="0" y="0"/>
          <a:chExt cx="0" cy="0"/>
        </a:xfrm>
      </p:grpSpPr>
      <p:sp>
        <p:nvSpPr>
          <p:cNvPr id="134" name="Google Shape;134;p18"/>
          <p:cNvSpPr txBox="1">
            <a:spLocks noGrp="1"/>
          </p:cNvSpPr>
          <p:nvPr>
            <p:ph type="title"/>
          </p:nvPr>
        </p:nvSpPr>
        <p:spPr>
          <a:xfrm>
            <a:off x="976261" y="8769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Eligibility and Procedures</a:t>
            </a:r>
            <a:endParaRPr sz="3600" dirty="0"/>
          </a:p>
        </p:txBody>
      </p:sp>
      <p:sp>
        <p:nvSpPr>
          <p:cNvPr id="136" name="Google Shape;13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Text Placeholder 2">
            <a:extLst>
              <a:ext uri="{FF2B5EF4-FFF2-40B4-BE49-F238E27FC236}">
                <a16:creationId xmlns:a16="http://schemas.microsoft.com/office/drawing/2014/main" id="{0F297491-53CA-494E-9608-240EF513ED03}"/>
              </a:ext>
            </a:extLst>
          </p:cNvPr>
          <p:cNvSpPr>
            <a:spLocks noGrp="1"/>
          </p:cNvSpPr>
          <p:nvPr>
            <p:ph type="body" idx="1"/>
          </p:nvPr>
        </p:nvSpPr>
        <p:spPr>
          <a:xfrm>
            <a:off x="1073625" y="1550125"/>
            <a:ext cx="6783442" cy="2468719"/>
          </a:xfrm>
        </p:spPr>
        <p:txBody>
          <a:bodyPr/>
          <a:lstStyle/>
          <a:p>
            <a:pPr>
              <a:buFont typeface="Arial" panose="020B0604020202020204" pitchFamily="34" charset="0"/>
              <a:buChar char="•"/>
            </a:pPr>
            <a:r>
              <a:rPr lang="en-US" dirty="0"/>
              <a:t>The MEYR has appointed the LTL Board to operate the process of eligibility. This Board shall be responsible for all matters concerning the application process.</a:t>
            </a:r>
          </a:p>
          <a:p>
            <a:pPr>
              <a:buFont typeface="Arial" panose="020B0604020202020204" pitchFamily="34" charset="0"/>
              <a:buChar char="•"/>
            </a:pPr>
            <a:r>
              <a:rPr lang="en-US" dirty="0"/>
              <a:t>Applicants shall become ineligible for a Grant if they are in breach of any part of the Regulations.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FB4C-BA8A-447B-B382-34BADA3E3D6C}"/>
              </a:ext>
            </a:extLst>
          </p:cNvPr>
          <p:cNvSpPr>
            <a:spLocks noGrp="1"/>
          </p:cNvSpPr>
          <p:nvPr>
            <p:ph type="title"/>
          </p:nvPr>
        </p:nvSpPr>
        <p:spPr>
          <a:xfrm>
            <a:off x="941565" y="859329"/>
            <a:ext cx="7310046" cy="764140"/>
          </a:xfrm>
        </p:spPr>
        <p:txBody>
          <a:bodyPr/>
          <a:lstStyle/>
          <a:p>
            <a:r>
              <a:rPr lang="en-US" sz="5400" dirty="0" err="1"/>
              <a:t>Ltl</a:t>
            </a:r>
            <a:r>
              <a:rPr lang="en-US" sz="5400" dirty="0"/>
              <a:t> REGULATIONS</a:t>
            </a:r>
            <a:endParaRPr lang="en-GB" sz="5400" dirty="0"/>
          </a:p>
        </p:txBody>
      </p:sp>
      <p:sp>
        <p:nvSpPr>
          <p:cNvPr id="3" name="Text Placeholder 2">
            <a:extLst>
              <a:ext uri="{FF2B5EF4-FFF2-40B4-BE49-F238E27FC236}">
                <a16:creationId xmlns:a16="http://schemas.microsoft.com/office/drawing/2014/main" id="{453C499E-3FEB-4EEF-8BC6-AD3441137C57}"/>
              </a:ext>
            </a:extLst>
          </p:cNvPr>
          <p:cNvSpPr>
            <a:spLocks noGrp="1"/>
          </p:cNvSpPr>
          <p:nvPr>
            <p:ph type="body" idx="1"/>
          </p:nvPr>
        </p:nvSpPr>
        <p:spPr>
          <a:xfrm>
            <a:off x="1128889" y="1623469"/>
            <a:ext cx="7073546" cy="2813064"/>
          </a:xfrm>
        </p:spPr>
        <p:txBody>
          <a:bodyPr/>
          <a:lstStyle/>
          <a:p>
            <a:pPr marL="88900" indent="0">
              <a:buNone/>
            </a:pPr>
            <a:r>
              <a:rPr lang="en-GB" sz="2400" dirty="0"/>
              <a:t>Prospective applicants are advised to review the Regulations found on the scholarship website </a:t>
            </a:r>
            <a:r>
              <a:rPr lang="en-GB" sz="2400" dirty="0">
                <a:solidFill>
                  <a:schemeClr val="accent6"/>
                </a:solidFill>
              </a:rPr>
              <a:t>https://educationservices.gov.mt/en/education/myScholarship/Pages/Live-the-Language.aspx</a:t>
            </a:r>
          </a:p>
          <a:p>
            <a:pPr marL="88900" indent="0">
              <a:buNone/>
            </a:pPr>
            <a:r>
              <a:rPr lang="en-GB" sz="2400" dirty="0"/>
              <a:t>carefully before proceeding with the application.</a:t>
            </a:r>
          </a:p>
          <a:p>
            <a:pPr marL="88900" indent="0">
              <a:buNone/>
            </a:pPr>
            <a:endParaRPr lang="en-GB" sz="2800" dirty="0"/>
          </a:p>
        </p:txBody>
      </p:sp>
      <p:sp>
        <p:nvSpPr>
          <p:cNvPr id="5" name="Slide Number Placeholder 4">
            <a:extLst>
              <a:ext uri="{FF2B5EF4-FFF2-40B4-BE49-F238E27FC236}">
                <a16:creationId xmlns:a16="http://schemas.microsoft.com/office/drawing/2014/main" id="{D3EEE649-08EF-4EE8-B55F-8D4B5F0C77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80352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idx="4294967295"/>
          </p:nvPr>
        </p:nvSpPr>
        <p:spPr>
          <a:xfrm>
            <a:off x="4487333" y="292395"/>
            <a:ext cx="4803423" cy="8477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rgbClr val="000000"/>
                </a:solidFill>
              </a:rPr>
              <a:t>Information</a:t>
            </a:r>
            <a:endParaRPr sz="7200" dirty="0">
              <a:solidFill>
                <a:srgbClr val="000000"/>
              </a:solidFill>
            </a:endParaRPr>
          </a:p>
        </p:txBody>
      </p:sp>
      <p:sp>
        <p:nvSpPr>
          <p:cNvPr id="85" name="Google Shape;85;p13"/>
          <p:cNvSpPr txBox="1">
            <a:spLocks noGrp="1"/>
          </p:cNvSpPr>
          <p:nvPr>
            <p:ph type="subTitle" idx="4294967295"/>
          </p:nvPr>
        </p:nvSpPr>
        <p:spPr>
          <a:xfrm>
            <a:off x="276578" y="893616"/>
            <a:ext cx="6593700" cy="146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u="sng" dirty="0">
                <a:solidFill>
                  <a:srgbClr val="FFFFFF"/>
                </a:solidFill>
              </a:rPr>
              <a:t>For further queries and information please contact:</a:t>
            </a:r>
            <a:endParaRPr lang="en-US" sz="1800" dirty="0">
              <a:solidFill>
                <a:srgbClr val="FFFFFF"/>
              </a:solidFill>
            </a:endParaRP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Scholarships Unit</a:t>
            </a: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Room 116</a:t>
            </a: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Ministry for Education, Sport, Youth, Research and Innovation</a:t>
            </a: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Great Siege Road</a:t>
            </a:r>
          </a:p>
          <a:p>
            <a:pPr marL="0" lvl="0" indent="0" algn="l" rtl="0">
              <a:spcBef>
                <a:spcPts val="600"/>
              </a:spcBef>
              <a:spcAft>
                <a:spcPts val="0"/>
              </a:spcAft>
              <a:buNone/>
            </a:pPr>
            <a:r>
              <a:rPr lang="en-US" sz="1800" dirty="0" err="1">
                <a:solidFill>
                  <a:srgbClr val="FFFFFF"/>
                </a:solidFill>
                <a:latin typeface="Times New Roman" panose="02020603050405020304" pitchFamily="18" charset="0"/>
                <a:cs typeface="Times New Roman" panose="02020603050405020304" pitchFamily="18" charset="0"/>
              </a:rPr>
              <a:t>Floraina</a:t>
            </a:r>
            <a:r>
              <a:rPr lang="en-US" sz="1800" dirty="0">
                <a:solidFill>
                  <a:srgbClr val="FFFFFF"/>
                </a:solidFill>
                <a:latin typeface="Times New Roman" panose="02020603050405020304" pitchFamily="18" charset="0"/>
                <a:cs typeface="Times New Roman" panose="02020603050405020304" pitchFamily="18" charset="0"/>
              </a:rPr>
              <a:t> VLT2000</a:t>
            </a: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Malta</a:t>
            </a:r>
          </a:p>
          <a:p>
            <a:pPr marL="0" lvl="0" indent="0" algn="l" rtl="0">
              <a:spcBef>
                <a:spcPts val="600"/>
              </a:spcBef>
              <a:spcAft>
                <a:spcPts val="0"/>
              </a:spcAft>
              <a:buNone/>
            </a:pPr>
            <a:endParaRPr lang="en-US" sz="1800" dirty="0">
              <a:solidFill>
                <a:srgbClr val="FFFFFF"/>
              </a:solidFill>
              <a:latin typeface="Times New Roman" panose="02020603050405020304" pitchFamily="18" charset="0"/>
              <a:cs typeface="Times New Roman" panose="02020603050405020304" pitchFamily="18" charset="0"/>
            </a:endParaRP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Tel. No. (+356) 25982678</a:t>
            </a: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E-mail: </a:t>
            </a:r>
            <a:r>
              <a:rPr lang="en-US" sz="1800" dirty="0" err="1">
                <a:solidFill>
                  <a:srgbClr val="FFFFFF"/>
                </a:solidFill>
                <a:latin typeface="Times New Roman" panose="02020603050405020304" pitchFamily="18" charset="0"/>
                <a:cs typeface="Times New Roman" panose="02020603050405020304" pitchFamily="18" charset="0"/>
                <a:hlinkClick r:id="rId3"/>
              </a:rPr>
              <a:t>livethelanguage.meyr@gov,mt</a:t>
            </a:r>
            <a:endParaRPr lang="en-US" sz="1800" dirty="0">
              <a:solidFill>
                <a:srgbClr val="FFFFFF"/>
              </a:solidFill>
              <a:latin typeface="Times New Roman" panose="02020603050405020304" pitchFamily="18" charset="0"/>
              <a:cs typeface="Times New Roman" panose="02020603050405020304" pitchFamily="18" charset="0"/>
            </a:endParaRPr>
          </a:p>
          <a:p>
            <a:pPr marL="0" lvl="0" indent="0" algn="l" rtl="0">
              <a:spcBef>
                <a:spcPts val="600"/>
              </a:spcBef>
              <a:spcAft>
                <a:spcPts val="0"/>
              </a:spcAft>
              <a:buNone/>
            </a:pPr>
            <a:r>
              <a:rPr lang="en-US" sz="1800" dirty="0">
                <a:solidFill>
                  <a:srgbClr val="FFFFFF"/>
                </a:solidFill>
                <a:latin typeface="Times New Roman" panose="02020603050405020304" pitchFamily="18" charset="0"/>
                <a:cs typeface="Times New Roman" panose="02020603050405020304" pitchFamily="18" charset="0"/>
              </a:rPr>
              <a:t>Website: www.myscholarship.gov.mt</a:t>
            </a:r>
          </a:p>
        </p:txBody>
      </p:sp>
      <p:sp>
        <p:nvSpPr>
          <p:cNvPr id="87" name="Google Shape;8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Picture 1">
            <a:extLst>
              <a:ext uri="{FF2B5EF4-FFF2-40B4-BE49-F238E27FC236}">
                <a16:creationId xmlns:a16="http://schemas.microsoft.com/office/drawing/2014/main" id="{EFACF740-E75D-4C15-9B9B-112F131CC1A5}"/>
              </a:ext>
            </a:extLst>
          </p:cNvPr>
          <p:cNvPicPr>
            <a:picLocks noChangeAspect="1"/>
          </p:cNvPicPr>
          <p:nvPr/>
        </p:nvPicPr>
        <p:blipFill>
          <a:blip r:embed="rId4"/>
          <a:stretch>
            <a:fillRect/>
          </a:stretch>
        </p:blipFill>
        <p:spPr>
          <a:xfrm>
            <a:off x="6508357" y="4009784"/>
            <a:ext cx="2322777" cy="8413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296"/>
        <p:cNvGrpSpPr/>
        <p:nvPr/>
      </p:nvGrpSpPr>
      <p:grpSpPr>
        <a:xfrm>
          <a:off x="0" y="0"/>
          <a:ext cx="0" cy="0"/>
          <a:chOff x="0" y="0"/>
          <a:chExt cx="0" cy="0"/>
        </a:xfrm>
      </p:grpSpPr>
      <p:sp>
        <p:nvSpPr>
          <p:cNvPr id="297" name="Google Shape;297;p33"/>
          <p:cNvSpPr txBox="1">
            <a:spLocks noGrp="1"/>
          </p:cNvSpPr>
          <p:nvPr>
            <p:ph type="ctrTitle" idx="4294967295"/>
          </p:nvPr>
        </p:nvSpPr>
        <p:spPr>
          <a:xfrm>
            <a:off x="762000" y="2471150"/>
            <a:ext cx="4777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solidFill>
                  <a:srgbClr val="FFFFFF"/>
                </a:solidFill>
              </a:rPr>
              <a:t>THANKS!</a:t>
            </a:r>
            <a:endParaRPr sz="12000">
              <a:solidFill>
                <a:srgbClr val="FFFFFF"/>
              </a:solidFill>
            </a:endParaRPr>
          </a:p>
        </p:txBody>
      </p:sp>
      <p:sp>
        <p:nvSpPr>
          <p:cNvPr id="298" name="Google Shape;298;p33"/>
          <p:cNvSpPr txBox="1">
            <a:spLocks noGrp="1"/>
          </p:cNvSpPr>
          <p:nvPr>
            <p:ph type="subTitle" idx="4294967295"/>
          </p:nvPr>
        </p:nvSpPr>
        <p:spPr>
          <a:xfrm>
            <a:off x="762000" y="3296868"/>
            <a:ext cx="6593700" cy="146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solidFill>
                  <a:srgbClr val="FFFFFF"/>
                </a:solidFill>
              </a:rPr>
              <a:t>Any questions?</a:t>
            </a:r>
            <a:endParaRPr sz="1800" dirty="0">
              <a:solidFill>
                <a:srgbClr val="FFFFFF"/>
              </a:solidFill>
            </a:endParaRPr>
          </a:p>
          <a:p>
            <a:pPr marL="0" lvl="0" indent="0" algn="l" rtl="0">
              <a:spcBef>
                <a:spcPts val="600"/>
              </a:spcBef>
              <a:spcAft>
                <a:spcPts val="0"/>
              </a:spcAft>
              <a:buClr>
                <a:schemeClr val="dk1"/>
              </a:buClr>
              <a:buSzPts val="1100"/>
              <a:buFont typeface="Arial"/>
              <a:buNone/>
            </a:pPr>
            <a:r>
              <a:rPr lang="en" sz="1800" dirty="0">
                <a:solidFill>
                  <a:srgbClr val="FFFFFF"/>
                </a:solidFill>
              </a:rPr>
              <a:t>You can contact </a:t>
            </a:r>
            <a:r>
              <a:rPr lang="en" sz="1800">
                <a:solidFill>
                  <a:srgbClr val="FFFFFF"/>
                </a:solidFill>
              </a:rPr>
              <a:t>us on </a:t>
            </a:r>
            <a:r>
              <a:rPr lang="en" sz="1800" dirty="0">
                <a:solidFill>
                  <a:srgbClr val="FFFFFF"/>
                </a:solidFill>
                <a:hlinkClick r:id="rId3"/>
              </a:rPr>
              <a:t>livethelanguage.meyr@gov.mt</a:t>
            </a:r>
            <a:endParaRPr lang="en" sz="1800" dirty="0">
              <a:solidFill>
                <a:srgbClr val="FFFFFF"/>
              </a:solidFill>
            </a:endParaRPr>
          </a:p>
          <a:p>
            <a:pPr marL="0" lvl="0" indent="0" algn="l" rtl="0">
              <a:spcBef>
                <a:spcPts val="600"/>
              </a:spcBef>
              <a:spcAft>
                <a:spcPts val="0"/>
              </a:spcAft>
              <a:buClr>
                <a:schemeClr val="dk1"/>
              </a:buClr>
              <a:buSzPts val="1100"/>
              <a:buFont typeface="Arial"/>
              <a:buNone/>
            </a:pPr>
            <a:endParaRPr sz="1800" dirty="0">
              <a:solidFill>
                <a:srgbClr val="FFFFFF"/>
              </a:solidFill>
            </a:endParaRPr>
          </a:p>
        </p:txBody>
      </p:sp>
      <p:sp>
        <p:nvSpPr>
          <p:cNvPr id="299" name="Google Shape;299;p33"/>
          <p:cNvSpPr/>
          <p:nvPr/>
        </p:nvSpPr>
        <p:spPr>
          <a:xfrm>
            <a:off x="5608400" y="449600"/>
            <a:ext cx="2818200" cy="2653800"/>
          </a:xfrm>
          <a:prstGeom prst="wedgeEllipseCallout">
            <a:avLst>
              <a:gd name="adj1" fmla="val -57425"/>
              <a:gd name="adj2" fmla="val 37651"/>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6452211" y="1206814"/>
            <a:ext cx="1134977" cy="1134977"/>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161729">
            <a:off x="142983" y="817789"/>
            <a:ext cx="4091040" cy="7601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Aim:</a:t>
            </a:r>
            <a:endParaRPr sz="3600" dirty="0"/>
          </a:p>
        </p:txBody>
      </p:sp>
      <p:sp>
        <p:nvSpPr>
          <p:cNvPr id="76" name="Google Shape;76;p12"/>
          <p:cNvSpPr txBox="1">
            <a:spLocks noGrp="1"/>
          </p:cNvSpPr>
          <p:nvPr>
            <p:ph type="body" idx="2"/>
          </p:nvPr>
        </p:nvSpPr>
        <p:spPr>
          <a:xfrm>
            <a:off x="917575" y="1474249"/>
            <a:ext cx="3846211" cy="2947237"/>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en-GB" sz="2000" b="0" i="0" u="none" strike="noStrike" dirty="0">
                <a:solidFill>
                  <a:srgbClr val="000000"/>
                </a:solidFill>
                <a:effectLst/>
              </a:rPr>
              <a:t>The Ministry for Education, Sport, Youth, Research and Innovation (MEYR) is committed to provide young people aged 14 to 30 years old with the possibility to follow language training in the respective native country</a:t>
            </a:r>
            <a:r>
              <a:rPr lang="en-GB" sz="2000" dirty="0">
                <a:solidFill>
                  <a:srgbClr val="000000"/>
                </a:solidFill>
              </a:rPr>
              <a:t> with the launch of</a:t>
            </a:r>
            <a:r>
              <a:rPr lang="en-GB" sz="2000" b="0" i="0" u="none" strike="noStrike" dirty="0">
                <a:solidFill>
                  <a:srgbClr val="000000"/>
                </a:solidFill>
                <a:effectLst/>
              </a:rPr>
              <a:t>  Live the Language (LTL) scheme .</a:t>
            </a:r>
            <a:endParaRPr sz="2000" dirty="0">
              <a:solidFill>
                <a:srgbClr val="000000"/>
              </a:solidFill>
            </a:endParaRPr>
          </a:p>
        </p:txBody>
      </p:sp>
      <p:sp>
        <p:nvSpPr>
          <p:cNvPr id="79" name="Google Shape;79;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Text Placeholder 4">
            <a:extLst>
              <a:ext uri="{FF2B5EF4-FFF2-40B4-BE49-F238E27FC236}">
                <a16:creationId xmlns:a16="http://schemas.microsoft.com/office/drawing/2014/main" id="{28454A3B-D2BA-4360-AF57-6B32EBB595F3}"/>
              </a:ext>
            </a:extLst>
          </p:cNvPr>
          <p:cNvSpPr>
            <a:spLocks noGrp="1"/>
          </p:cNvSpPr>
          <p:nvPr>
            <p:ph type="body" idx="2"/>
          </p:nvPr>
        </p:nvSpPr>
        <p:spPr>
          <a:xfrm>
            <a:off x="6623919" y="2499035"/>
            <a:ext cx="1446631" cy="1717190"/>
          </a:xfrm>
        </p:spPr>
        <p:txBody>
          <a:bodyPr/>
          <a:lstStyle/>
          <a:p>
            <a:endParaRPr lang="en-GB" dirty="0"/>
          </a:p>
          <a:p>
            <a:endParaRPr lang="en-GB" dirty="0"/>
          </a:p>
        </p:txBody>
      </p:sp>
      <p:pic>
        <p:nvPicPr>
          <p:cNvPr id="1026" name="Picture 2" descr="Reasons to Learn a Foreign Language">
            <a:extLst>
              <a:ext uri="{FF2B5EF4-FFF2-40B4-BE49-F238E27FC236}">
                <a16:creationId xmlns:a16="http://schemas.microsoft.com/office/drawing/2014/main" id="{6FDA250B-8ABE-4AF6-8112-7210B0854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786" y="977051"/>
            <a:ext cx="3292078" cy="273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2D6E40-EE4A-4BE8-8E78-010AEE8030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pSp>
        <p:nvGrpSpPr>
          <p:cNvPr id="4" name="Group 3">
            <a:extLst>
              <a:ext uri="{FF2B5EF4-FFF2-40B4-BE49-F238E27FC236}">
                <a16:creationId xmlns:a16="http://schemas.microsoft.com/office/drawing/2014/main" id="{2CEC6797-696F-4DA0-9180-44A293F6789B}"/>
              </a:ext>
            </a:extLst>
          </p:cNvPr>
          <p:cNvGrpSpPr/>
          <p:nvPr/>
        </p:nvGrpSpPr>
        <p:grpSpPr>
          <a:xfrm rot="16200000">
            <a:off x="3872702" y="-2442189"/>
            <a:ext cx="2893058" cy="9711269"/>
            <a:chOff x="2938688" y="395580"/>
            <a:chExt cx="2679601" cy="4386210"/>
          </a:xfrm>
        </p:grpSpPr>
        <p:sp>
          <p:nvSpPr>
            <p:cNvPr id="5" name="Freeform: Shape 4">
              <a:extLst>
                <a:ext uri="{FF2B5EF4-FFF2-40B4-BE49-F238E27FC236}">
                  <a16:creationId xmlns:a16="http://schemas.microsoft.com/office/drawing/2014/main" id="{3838B29D-4C85-4975-A56A-7236C1188C58}"/>
                </a:ext>
              </a:extLst>
            </p:cNvPr>
            <p:cNvSpPr/>
            <p:nvPr/>
          </p:nvSpPr>
          <p:spPr>
            <a:xfrm>
              <a:off x="4120391" y="395580"/>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92353" tIns="207433" rIns="192354" bIns="207432"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6" name="Rectangle 5">
              <a:extLst>
                <a:ext uri="{FF2B5EF4-FFF2-40B4-BE49-F238E27FC236}">
                  <a16:creationId xmlns:a16="http://schemas.microsoft.com/office/drawing/2014/main" id="{AC36D5B8-C2D6-4CB4-99B3-893B9786301D}"/>
                </a:ext>
              </a:extLst>
            </p:cNvPr>
            <p:cNvSpPr/>
            <p:nvPr/>
          </p:nvSpPr>
          <p:spPr>
            <a:xfrm>
              <a:off x="4787613" y="544447"/>
              <a:ext cx="830676"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BA508201-7372-4733-8CDF-F7FFF525AE53}"/>
                </a:ext>
              </a:extLst>
            </p:cNvPr>
            <p:cNvSpPr/>
            <p:nvPr/>
          </p:nvSpPr>
          <p:spPr>
            <a:xfrm>
              <a:off x="3421015" y="395580"/>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10710"/>
                <a:satOff val="-2146"/>
                <a:lumOff val="6336"/>
                <a:alphaOff val="0"/>
              </a:schemeClr>
            </a:fillRef>
            <a:effectRef idx="0">
              <a:schemeClr val="accent5">
                <a:shade val="50000"/>
                <a:hueOff val="10710"/>
                <a:satOff val="-2146"/>
                <a:lumOff val="6336"/>
                <a:alphaOff val="0"/>
              </a:schemeClr>
            </a:effectRef>
            <a:fontRef idx="minor">
              <a:schemeClr val="lt1"/>
            </a:fontRef>
          </p:style>
          <p:txBody>
            <a:bodyPr spcFirstLastPara="0" vert="horz" wrap="square" lIns="100913" tIns="115993" rIns="100914" bIns="115992"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8" name="Freeform: Shape 7">
              <a:extLst>
                <a:ext uri="{FF2B5EF4-FFF2-40B4-BE49-F238E27FC236}">
                  <a16:creationId xmlns:a16="http://schemas.microsoft.com/office/drawing/2014/main" id="{E271C962-AD5C-4FF7-938B-7842000EB0B3}"/>
                </a:ext>
              </a:extLst>
            </p:cNvPr>
            <p:cNvSpPr/>
            <p:nvPr/>
          </p:nvSpPr>
          <p:spPr>
            <a:xfrm>
              <a:off x="3769364" y="1027370"/>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21421"/>
                <a:satOff val="-4292"/>
                <a:lumOff val="12672"/>
                <a:alphaOff val="0"/>
              </a:schemeClr>
            </a:fillRef>
            <a:effectRef idx="0">
              <a:schemeClr val="accent5">
                <a:shade val="50000"/>
                <a:hueOff val="21421"/>
                <a:satOff val="-4292"/>
                <a:lumOff val="12672"/>
                <a:alphaOff val="0"/>
              </a:schemeClr>
            </a:effectRef>
            <a:fontRef idx="minor">
              <a:schemeClr val="lt1"/>
            </a:fontRef>
          </p:style>
          <p:txBody>
            <a:bodyPr spcFirstLastPara="0" vert="horz" wrap="square" lIns="192353" tIns="207433" rIns="192354" bIns="207432"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9" name="Rectangle 8">
              <a:extLst>
                <a:ext uri="{FF2B5EF4-FFF2-40B4-BE49-F238E27FC236}">
                  <a16:creationId xmlns:a16="http://schemas.microsoft.com/office/drawing/2014/main" id="{9F4FEF6F-D293-47AF-B37C-C38A44AD0DF3}"/>
                </a:ext>
              </a:extLst>
            </p:cNvPr>
            <p:cNvSpPr/>
            <p:nvPr/>
          </p:nvSpPr>
          <p:spPr>
            <a:xfrm>
              <a:off x="2938688" y="1176237"/>
              <a:ext cx="803880"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7BA59D05-FADB-42BE-BF8D-A1E6C321B67A}"/>
                </a:ext>
              </a:extLst>
            </p:cNvPr>
            <p:cNvSpPr/>
            <p:nvPr/>
          </p:nvSpPr>
          <p:spPr>
            <a:xfrm>
              <a:off x="4468740" y="1027370"/>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32131"/>
                <a:satOff val="-6438"/>
                <a:lumOff val="19008"/>
                <a:alphaOff val="0"/>
              </a:schemeClr>
            </a:fillRef>
            <a:effectRef idx="0">
              <a:schemeClr val="accent5">
                <a:shade val="50000"/>
                <a:hueOff val="32131"/>
                <a:satOff val="-6438"/>
                <a:lumOff val="19008"/>
                <a:alphaOff val="0"/>
              </a:schemeClr>
            </a:effectRef>
            <a:fontRef idx="minor">
              <a:schemeClr val="lt1"/>
            </a:fontRef>
          </p:style>
          <p:txBody>
            <a:bodyPr spcFirstLastPara="0" vert="horz" wrap="square" lIns="100913" tIns="115993" rIns="100914" bIns="115992" numCol="1" spcCol="1270" anchor="ctr" anchorCtr="0">
              <a:noAutofit/>
            </a:bodyPr>
            <a:lstStyle/>
            <a:p>
              <a:pPr marL="0" lvl="0" indent="0" algn="ctr" defTabSz="1600200">
                <a:lnSpc>
                  <a:spcPct val="90000"/>
                </a:lnSpc>
                <a:spcBef>
                  <a:spcPct val="0"/>
                </a:spcBef>
                <a:spcAft>
                  <a:spcPct val="35000"/>
                </a:spcAft>
                <a:buNone/>
              </a:pPr>
              <a:endParaRPr lang="en-GB" sz="3600" kern="1200" dirty="0"/>
            </a:p>
          </p:txBody>
        </p:sp>
        <p:sp>
          <p:nvSpPr>
            <p:cNvPr id="11" name="Freeform: Shape 10">
              <a:extLst>
                <a:ext uri="{FF2B5EF4-FFF2-40B4-BE49-F238E27FC236}">
                  <a16:creationId xmlns:a16="http://schemas.microsoft.com/office/drawing/2014/main" id="{1BF6186F-831A-4574-9CE3-4B7DDA6FBC56}"/>
                </a:ext>
              </a:extLst>
            </p:cNvPr>
            <p:cNvSpPr/>
            <p:nvPr/>
          </p:nvSpPr>
          <p:spPr>
            <a:xfrm>
              <a:off x="4120391" y="1659161"/>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42841"/>
                <a:satOff val="-8585"/>
                <a:lumOff val="25343"/>
                <a:alphaOff val="0"/>
              </a:schemeClr>
            </a:fillRef>
            <a:effectRef idx="0">
              <a:schemeClr val="accent5">
                <a:shade val="50000"/>
                <a:hueOff val="42841"/>
                <a:satOff val="-8585"/>
                <a:lumOff val="25343"/>
                <a:alphaOff val="0"/>
              </a:schemeClr>
            </a:effectRef>
            <a:fontRef idx="minor">
              <a:schemeClr val="lt1"/>
            </a:fontRef>
          </p:style>
          <p:txBody>
            <a:bodyPr spcFirstLastPara="0" vert="horz" wrap="square" lIns="192353" tIns="207433" rIns="192354" bIns="207432"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12" name="Rectangle 11">
              <a:extLst>
                <a:ext uri="{FF2B5EF4-FFF2-40B4-BE49-F238E27FC236}">
                  <a16:creationId xmlns:a16="http://schemas.microsoft.com/office/drawing/2014/main" id="{A1718700-4835-4F70-B2B3-601C10C164F9}"/>
                </a:ext>
              </a:extLst>
            </p:cNvPr>
            <p:cNvSpPr/>
            <p:nvPr/>
          </p:nvSpPr>
          <p:spPr>
            <a:xfrm>
              <a:off x="4787613" y="1808028"/>
              <a:ext cx="830676"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DC27C1CA-55BA-46C4-A39F-B6AC7E9623EF}"/>
                </a:ext>
              </a:extLst>
            </p:cNvPr>
            <p:cNvSpPr/>
            <p:nvPr/>
          </p:nvSpPr>
          <p:spPr>
            <a:xfrm>
              <a:off x="3421015" y="1659161"/>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53552"/>
                <a:satOff val="-10731"/>
                <a:lumOff val="31679"/>
                <a:alphaOff val="0"/>
              </a:schemeClr>
            </a:fillRef>
            <a:effectRef idx="0">
              <a:schemeClr val="accent5">
                <a:shade val="50000"/>
                <a:hueOff val="53552"/>
                <a:satOff val="-10731"/>
                <a:lumOff val="31679"/>
                <a:alphaOff val="0"/>
              </a:schemeClr>
            </a:effectRef>
            <a:fontRef idx="minor">
              <a:schemeClr val="lt1"/>
            </a:fontRef>
          </p:style>
          <p:txBody>
            <a:bodyPr spcFirstLastPara="0" vert="horz" wrap="square" lIns="100913" tIns="115993" rIns="100914" bIns="115992"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4" name="Freeform: Shape 13">
              <a:extLst>
                <a:ext uri="{FF2B5EF4-FFF2-40B4-BE49-F238E27FC236}">
                  <a16:creationId xmlns:a16="http://schemas.microsoft.com/office/drawing/2014/main" id="{DB25A2A5-05FF-4F2E-976A-189795BCCA81}"/>
                </a:ext>
              </a:extLst>
            </p:cNvPr>
            <p:cNvSpPr/>
            <p:nvPr/>
          </p:nvSpPr>
          <p:spPr>
            <a:xfrm>
              <a:off x="3769364" y="2290951"/>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64262"/>
                <a:satOff val="-12877"/>
                <a:lumOff val="38015"/>
                <a:alphaOff val="0"/>
              </a:schemeClr>
            </a:fillRef>
            <a:effectRef idx="0">
              <a:schemeClr val="accent5">
                <a:shade val="50000"/>
                <a:hueOff val="64262"/>
                <a:satOff val="-12877"/>
                <a:lumOff val="38015"/>
                <a:alphaOff val="0"/>
              </a:schemeClr>
            </a:effectRef>
            <a:fontRef idx="minor">
              <a:schemeClr val="lt1"/>
            </a:fontRef>
          </p:style>
          <p:txBody>
            <a:bodyPr spcFirstLastPara="0" vert="horz" wrap="square" lIns="192353" tIns="207433" rIns="192354" bIns="207432" numCol="1" spcCol="1270" anchor="ctr" anchorCtr="0">
              <a:noAutofit/>
            </a:bodyPr>
            <a:lstStyle/>
            <a:p>
              <a:pPr marL="0" lvl="0" indent="0" algn="ctr" defTabSz="1066800">
                <a:lnSpc>
                  <a:spcPct val="90000"/>
                </a:lnSpc>
                <a:spcBef>
                  <a:spcPct val="0"/>
                </a:spcBef>
                <a:spcAft>
                  <a:spcPct val="35000"/>
                </a:spcAft>
                <a:buNone/>
              </a:pPr>
              <a:endParaRPr lang="en-GB" sz="2400" kern="1200" dirty="0"/>
            </a:p>
          </p:txBody>
        </p:sp>
        <p:sp>
          <p:nvSpPr>
            <p:cNvPr id="15" name="Rectangle 14">
              <a:extLst>
                <a:ext uri="{FF2B5EF4-FFF2-40B4-BE49-F238E27FC236}">
                  <a16:creationId xmlns:a16="http://schemas.microsoft.com/office/drawing/2014/main" id="{F8D29CDE-24D3-450F-B5BA-DC03E2FCC51A}"/>
                </a:ext>
              </a:extLst>
            </p:cNvPr>
            <p:cNvSpPr/>
            <p:nvPr/>
          </p:nvSpPr>
          <p:spPr>
            <a:xfrm>
              <a:off x="2938688" y="2439818"/>
              <a:ext cx="803880"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01551468-9C94-4CD7-9B06-EC331B2BD834}"/>
                </a:ext>
              </a:extLst>
            </p:cNvPr>
            <p:cNvSpPr/>
            <p:nvPr/>
          </p:nvSpPr>
          <p:spPr>
            <a:xfrm>
              <a:off x="4468740" y="2290951"/>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74973"/>
                <a:satOff val="-15023"/>
                <a:lumOff val="44351"/>
                <a:alphaOff val="0"/>
              </a:schemeClr>
            </a:fillRef>
            <a:effectRef idx="0">
              <a:schemeClr val="accent5">
                <a:shade val="50000"/>
                <a:hueOff val="74973"/>
                <a:satOff val="-15023"/>
                <a:lumOff val="44351"/>
                <a:alphaOff val="0"/>
              </a:schemeClr>
            </a:effectRef>
            <a:fontRef idx="minor">
              <a:schemeClr val="lt1"/>
            </a:fontRef>
          </p:style>
          <p:txBody>
            <a:bodyPr spcFirstLastPara="0" vert="horz" wrap="square" lIns="100913" tIns="115993" rIns="100914" bIns="115992"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17" name="Freeform: Shape 16">
              <a:extLst>
                <a:ext uri="{FF2B5EF4-FFF2-40B4-BE49-F238E27FC236}">
                  <a16:creationId xmlns:a16="http://schemas.microsoft.com/office/drawing/2014/main" id="{5E3528FB-05F9-41AC-AECC-86B395A3C8BA}"/>
                </a:ext>
              </a:extLst>
            </p:cNvPr>
            <p:cNvSpPr/>
            <p:nvPr/>
          </p:nvSpPr>
          <p:spPr>
            <a:xfrm>
              <a:off x="4120391" y="2922742"/>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64262"/>
                <a:satOff val="-12877"/>
                <a:lumOff val="38015"/>
                <a:alphaOff val="0"/>
              </a:schemeClr>
            </a:fillRef>
            <a:effectRef idx="0">
              <a:schemeClr val="accent5">
                <a:shade val="50000"/>
                <a:hueOff val="64262"/>
                <a:satOff val="-12877"/>
                <a:lumOff val="38015"/>
                <a:alphaOff val="0"/>
              </a:schemeClr>
            </a:effectRef>
            <a:fontRef idx="minor">
              <a:schemeClr val="lt1"/>
            </a:fontRef>
          </p:style>
          <p:txBody>
            <a:bodyPr spcFirstLastPara="0" vert="horz" wrap="square" lIns="192353" tIns="207433" rIns="192354" bIns="207432"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18" name="Rectangle 17">
              <a:extLst>
                <a:ext uri="{FF2B5EF4-FFF2-40B4-BE49-F238E27FC236}">
                  <a16:creationId xmlns:a16="http://schemas.microsoft.com/office/drawing/2014/main" id="{B3664F04-382C-441E-AA2B-CD90C542BAFF}"/>
                </a:ext>
              </a:extLst>
            </p:cNvPr>
            <p:cNvSpPr/>
            <p:nvPr/>
          </p:nvSpPr>
          <p:spPr>
            <a:xfrm>
              <a:off x="4787613" y="3071609"/>
              <a:ext cx="830676"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7D15A211-39A9-4C5E-B7BD-2D696B6D8DE8}"/>
                </a:ext>
              </a:extLst>
            </p:cNvPr>
            <p:cNvSpPr/>
            <p:nvPr/>
          </p:nvSpPr>
          <p:spPr>
            <a:xfrm>
              <a:off x="3421015" y="2922742"/>
              <a:ext cx="647571" cy="744334"/>
            </a:xfrm>
            <a:custGeom>
              <a:avLst/>
              <a:gdLst>
                <a:gd name="connsiteX0" fmla="*/ 0 w 744333"/>
                <a:gd name="connsiteY0" fmla="*/ 323785 h 647570"/>
                <a:gd name="connsiteX1" fmla="*/ 161893 w 744333"/>
                <a:gd name="connsiteY1" fmla="*/ 0 h 647570"/>
                <a:gd name="connsiteX2" fmla="*/ 582441 w 744333"/>
                <a:gd name="connsiteY2" fmla="*/ 0 h 647570"/>
                <a:gd name="connsiteX3" fmla="*/ 744333 w 744333"/>
                <a:gd name="connsiteY3" fmla="*/ 323785 h 647570"/>
                <a:gd name="connsiteX4" fmla="*/ 582441 w 744333"/>
                <a:gd name="connsiteY4" fmla="*/ 647570 h 647570"/>
                <a:gd name="connsiteX5" fmla="*/ 161893 w 744333"/>
                <a:gd name="connsiteY5" fmla="*/ 647570 h 647570"/>
                <a:gd name="connsiteX6" fmla="*/ 0 w 744333"/>
                <a:gd name="connsiteY6" fmla="*/ 323785 h 6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333" h="647570">
                  <a:moveTo>
                    <a:pt x="372167" y="0"/>
                  </a:moveTo>
                  <a:lnTo>
                    <a:pt x="744332" y="140847"/>
                  </a:lnTo>
                  <a:lnTo>
                    <a:pt x="744332" y="506724"/>
                  </a:lnTo>
                  <a:lnTo>
                    <a:pt x="372167" y="647570"/>
                  </a:lnTo>
                  <a:lnTo>
                    <a:pt x="1" y="506724"/>
                  </a:lnTo>
                  <a:lnTo>
                    <a:pt x="1" y="140847"/>
                  </a:lnTo>
                  <a:lnTo>
                    <a:pt x="372167" y="0"/>
                  </a:lnTo>
                  <a:close/>
                </a:path>
              </a:pathLst>
            </a:custGeom>
          </p:spPr>
          <p:style>
            <a:lnRef idx="2">
              <a:schemeClr val="lt1">
                <a:hueOff val="0"/>
                <a:satOff val="0"/>
                <a:lumOff val="0"/>
                <a:alphaOff val="0"/>
              </a:schemeClr>
            </a:lnRef>
            <a:fillRef idx="1">
              <a:schemeClr val="accent5">
                <a:shade val="50000"/>
                <a:hueOff val="53552"/>
                <a:satOff val="-10731"/>
                <a:lumOff val="31679"/>
                <a:alphaOff val="0"/>
              </a:schemeClr>
            </a:fillRef>
            <a:effectRef idx="0">
              <a:schemeClr val="accent5">
                <a:shade val="50000"/>
                <a:hueOff val="53552"/>
                <a:satOff val="-10731"/>
                <a:lumOff val="31679"/>
                <a:alphaOff val="0"/>
              </a:schemeClr>
            </a:effectRef>
            <a:fontRef idx="minor">
              <a:schemeClr val="lt1"/>
            </a:fontRef>
          </p:style>
          <p:txBody>
            <a:bodyPr spcFirstLastPara="0" vert="horz" wrap="square" lIns="100913" tIns="115993" rIns="100914" bIns="115992"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sp>
          <p:nvSpPr>
            <p:cNvPr id="21" name="Rectangle 20">
              <a:extLst>
                <a:ext uri="{FF2B5EF4-FFF2-40B4-BE49-F238E27FC236}">
                  <a16:creationId xmlns:a16="http://schemas.microsoft.com/office/drawing/2014/main" id="{0A96EC86-6B79-45FB-A445-EC1D833A16E3}"/>
                </a:ext>
              </a:extLst>
            </p:cNvPr>
            <p:cNvSpPr/>
            <p:nvPr/>
          </p:nvSpPr>
          <p:spPr>
            <a:xfrm>
              <a:off x="2938688" y="3703399"/>
              <a:ext cx="803880"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a:extLst>
                <a:ext uri="{FF2B5EF4-FFF2-40B4-BE49-F238E27FC236}">
                  <a16:creationId xmlns:a16="http://schemas.microsoft.com/office/drawing/2014/main" id="{6FA2284A-80FF-4C86-8D9E-D412B08DF627}"/>
                </a:ext>
              </a:extLst>
            </p:cNvPr>
            <p:cNvSpPr/>
            <p:nvPr/>
          </p:nvSpPr>
          <p:spPr>
            <a:xfrm>
              <a:off x="4787613" y="4335190"/>
              <a:ext cx="830676" cy="446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26" name="TextBox 25">
            <a:extLst>
              <a:ext uri="{FF2B5EF4-FFF2-40B4-BE49-F238E27FC236}">
                <a16:creationId xmlns:a16="http://schemas.microsoft.com/office/drawing/2014/main" id="{289883C5-E7B2-4971-8576-EE81501CD6FA}"/>
              </a:ext>
            </a:extLst>
          </p:cNvPr>
          <p:cNvSpPr txBox="1"/>
          <p:nvPr/>
        </p:nvSpPr>
        <p:spPr>
          <a:xfrm>
            <a:off x="898172" y="193423"/>
            <a:ext cx="7347656" cy="1323439"/>
          </a:xfrm>
          <a:prstGeom prst="rect">
            <a:avLst/>
          </a:prstGeom>
          <a:noFill/>
        </p:spPr>
        <p:txBody>
          <a:bodyPr wrap="square" rtlCol="0">
            <a:spAutoFit/>
          </a:bodyPr>
          <a:lstStyle/>
          <a:p>
            <a:pPr algn="ctr">
              <a:buClr>
                <a:schemeClr val="dk1"/>
              </a:buClr>
              <a:buSzPts val="3000"/>
            </a:pPr>
            <a:r>
              <a:rPr lang="en-US" sz="4000" dirty="0">
                <a:solidFill>
                  <a:schemeClr val="bg1"/>
                </a:solidFill>
                <a:latin typeface="Bangers"/>
                <a:sym typeface="Bangers"/>
              </a:rPr>
              <a:t>Choice Of Language Training Programme</a:t>
            </a:r>
            <a:endParaRPr lang="en-GB" sz="4000" dirty="0">
              <a:solidFill>
                <a:schemeClr val="bg1"/>
              </a:solidFill>
              <a:latin typeface="Bangers"/>
              <a:sym typeface="Bangers"/>
            </a:endParaRPr>
          </a:p>
        </p:txBody>
      </p:sp>
      <p:sp>
        <p:nvSpPr>
          <p:cNvPr id="28" name="TextBox 27">
            <a:extLst>
              <a:ext uri="{FF2B5EF4-FFF2-40B4-BE49-F238E27FC236}">
                <a16:creationId xmlns:a16="http://schemas.microsoft.com/office/drawing/2014/main" id="{F04A4FFE-A747-4D6E-9E92-3BD98FC6A238}"/>
              </a:ext>
            </a:extLst>
          </p:cNvPr>
          <p:cNvSpPr txBox="1"/>
          <p:nvPr/>
        </p:nvSpPr>
        <p:spPr>
          <a:xfrm>
            <a:off x="2333426" y="1704177"/>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Arabic</a:t>
            </a:r>
            <a:endParaRPr lang="en-GB" sz="1200" dirty="0">
              <a:latin typeface="Cavolini" panose="03000502040302020204" pitchFamily="66" charset="0"/>
              <a:cs typeface="Cavolini" panose="03000502040302020204" pitchFamily="66" charset="0"/>
            </a:endParaRPr>
          </a:p>
        </p:txBody>
      </p:sp>
      <p:sp>
        <p:nvSpPr>
          <p:cNvPr id="29" name="TextBox 28">
            <a:extLst>
              <a:ext uri="{FF2B5EF4-FFF2-40B4-BE49-F238E27FC236}">
                <a16:creationId xmlns:a16="http://schemas.microsoft.com/office/drawing/2014/main" id="{F33F989A-AEEE-4C07-8EB8-59AA4F34EBE4}"/>
              </a:ext>
            </a:extLst>
          </p:cNvPr>
          <p:cNvSpPr txBox="1"/>
          <p:nvPr/>
        </p:nvSpPr>
        <p:spPr>
          <a:xfrm>
            <a:off x="5135851" y="1661431"/>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French</a:t>
            </a:r>
            <a:endParaRPr lang="en-GB" sz="1200" dirty="0">
              <a:latin typeface="Cavolini" panose="03000502040302020204" pitchFamily="66" charset="0"/>
              <a:cs typeface="Cavolini" panose="03000502040302020204" pitchFamily="66" charset="0"/>
            </a:endParaRPr>
          </a:p>
        </p:txBody>
      </p:sp>
      <p:sp>
        <p:nvSpPr>
          <p:cNvPr id="30" name="TextBox 29">
            <a:extLst>
              <a:ext uri="{FF2B5EF4-FFF2-40B4-BE49-F238E27FC236}">
                <a16:creationId xmlns:a16="http://schemas.microsoft.com/office/drawing/2014/main" id="{79207482-3220-44DA-B66F-33529D426004}"/>
              </a:ext>
            </a:extLst>
          </p:cNvPr>
          <p:cNvSpPr txBox="1"/>
          <p:nvPr/>
        </p:nvSpPr>
        <p:spPr>
          <a:xfrm>
            <a:off x="2283787" y="2406951"/>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German</a:t>
            </a:r>
            <a:endParaRPr lang="en-GB" sz="1200" dirty="0">
              <a:latin typeface="Cavolini" panose="03000502040302020204" pitchFamily="66" charset="0"/>
              <a:cs typeface="Cavolini" panose="03000502040302020204" pitchFamily="66" charset="0"/>
            </a:endParaRPr>
          </a:p>
        </p:txBody>
      </p:sp>
      <p:sp>
        <p:nvSpPr>
          <p:cNvPr id="31" name="TextBox 30">
            <a:extLst>
              <a:ext uri="{FF2B5EF4-FFF2-40B4-BE49-F238E27FC236}">
                <a16:creationId xmlns:a16="http://schemas.microsoft.com/office/drawing/2014/main" id="{4C273E8B-51E7-4ED6-BF81-306A155C83C9}"/>
              </a:ext>
            </a:extLst>
          </p:cNvPr>
          <p:cNvSpPr txBox="1"/>
          <p:nvPr/>
        </p:nvSpPr>
        <p:spPr>
          <a:xfrm>
            <a:off x="995561" y="2059504"/>
            <a:ext cx="978702" cy="276999"/>
          </a:xfrm>
          <a:prstGeom prst="rect">
            <a:avLst/>
          </a:prstGeom>
          <a:noFill/>
        </p:spPr>
        <p:txBody>
          <a:bodyPr wrap="square" rtlCol="0">
            <a:spAutoFit/>
          </a:bodyPr>
          <a:lstStyle>
            <a:defPPr marR="0" lvl="0" algn="l" rtl="0">
              <a:lnSpc>
                <a:spcPct val="100000"/>
              </a:lnSpc>
              <a:spcBef>
                <a:spcPts val="0"/>
              </a:spcBef>
              <a:spcAft>
                <a:spcPts val="0"/>
              </a:spcAft>
            </a:defPPr>
            <a:lvl1pPr>
              <a:defRPr>
                <a:latin typeface="Cavolini" panose="020B0502040204020203" pitchFamily="66" charset="0"/>
                <a:cs typeface="Cavolini" panose="020B0502040204020203" pitchFamily="66" charset="0"/>
              </a:defRPr>
            </a:lvl1pPr>
          </a:lstStyle>
          <a:p>
            <a:r>
              <a:rPr lang="en-US" sz="1200" dirty="0">
                <a:latin typeface="Cavolini" panose="03000502040302020204" pitchFamily="66" charset="0"/>
                <a:cs typeface="Cavolini" panose="03000502040302020204" pitchFamily="66" charset="0"/>
              </a:rPr>
              <a:t>Irish</a:t>
            </a:r>
            <a:endParaRPr lang="en-GB" sz="1200" dirty="0">
              <a:latin typeface="Cavolini" panose="03000502040302020204" pitchFamily="66" charset="0"/>
              <a:cs typeface="Cavolini" panose="03000502040302020204" pitchFamily="66" charset="0"/>
            </a:endParaRPr>
          </a:p>
        </p:txBody>
      </p:sp>
      <p:sp>
        <p:nvSpPr>
          <p:cNvPr id="32" name="TextBox 31">
            <a:extLst>
              <a:ext uri="{FF2B5EF4-FFF2-40B4-BE49-F238E27FC236}">
                <a16:creationId xmlns:a16="http://schemas.microsoft.com/office/drawing/2014/main" id="{C80789E0-B446-46E7-8098-462B9651AA00}"/>
              </a:ext>
            </a:extLst>
          </p:cNvPr>
          <p:cNvSpPr txBox="1"/>
          <p:nvPr/>
        </p:nvSpPr>
        <p:spPr>
          <a:xfrm>
            <a:off x="3706893" y="2060126"/>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Italian</a:t>
            </a:r>
            <a:endParaRPr lang="en-GB" sz="1200" dirty="0">
              <a:latin typeface="Cavolini" panose="03000502040302020204" pitchFamily="66" charset="0"/>
              <a:cs typeface="Cavolini" panose="03000502040302020204" pitchFamily="66" charset="0"/>
            </a:endParaRPr>
          </a:p>
        </p:txBody>
      </p:sp>
      <p:sp>
        <p:nvSpPr>
          <p:cNvPr id="34" name="TextBox 33">
            <a:extLst>
              <a:ext uri="{FF2B5EF4-FFF2-40B4-BE49-F238E27FC236}">
                <a16:creationId xmlns:a16="http://schemas.microsoft.com/office/drawing/2014/main" id="{A1520F62-83DA-41CA-BE0E-20872BF0331B}"/>
              </a:ext>
            </a:extLst>
          </p:cNvPr>
          <p:cNvSpPr txBox="1"/>
          <p:nvPr/>
        </p:nvSpPr>
        <p:spPr>
          <a:xfrm>
            <a:off x="994607" y="2741563"/>
            <a:ext cx="978702" cy="276999"/>
          </a:xfrm>
          <a:prstGeom prst="rect">
            <a:avLst/>
          </a:prstGeom>
          <a:noFill/>
        </p:spPr>
        <p:txBody>
          <a:bodyPr wrap="square" rtlCol="0">
            <a:spAutoFit/>
          </a:bodyPr>
          <a:lstStyle>
            <a:defPPr marR="0" lvl="0" algn="l" rtl="0">
              <a:lnSpc>
                <a:spcPct val="100000"/>
              </a:lnSpc>
              <a:spcBef>
                <a:spcPts val="0"/>
              </a:spcBef>
              <a:spcAft>
                <a:spcPts val="0"/>
              </a:spcAft>
            </a:defPPr>
            <a:lvl1pPr>
              <a:defRPr>
                <a:latin typeface="Cavolini" panose="020B0502040204020203" pitchFamily="66" charset="0"/>
                <a:cs typeface="Cavolini" panose="020B0502040204020203" pitchFamily="66" charset="0"/>
              </a:defRPr>
            </a:lvl1pPr>
          </a:lstStyle>
          <a:p>
            <a:r>
              <a:rPr lang="en-US" sz="1200" dirty="0">
                <a:latin typeface="Cavolini" panose="03000502040302020204" pitchFamily="66" charset="0"/>
                <a:cs typeface="Cavolini" panose="03000502040302020204" pitchFamily="66" charset="0"/>
              </a:rPr>
              <a:t>Latin</a:t>
            </a:r>
            <a:endParaRPr lang="en-GB" sz="1200" dirty="0">
              <a:latin typeface="Cavolini" panose="03000502040302020204" pitchFamily="66" charset="0"/>
              <a:cs typeface="Cavolini" panose="03000502040302020204" pitchFamily="66" charset="0"/>
            </a:endParaRPr>
          </a:p>
        </p:txBody>
      </p:sp>
      <p:sp>
        <p:nvSpPr>
          <p:cNvPr id="36" name="TextBox 35">
            <a:extLst>
              <a:ext uri="{FF2B5EF4-FFF2-40B4-BE49-F238E27FC236}">
                <a16:creationId xmlns:a16="http://schemas.microsoft.com/office/drawing/2014/main" id="{118E102E-685A-4F9D-A7C2-ABB3A49AE41D}"/>
              </a:ext>
            </a:extLst>
          </p:cNvPr>
          <p:cNvSpPr txBox="1"/>
          <p:nvPr/>
        </p:nvSpPr>
        <p:spPr>
          <a:xfrm>
            <a:off x="6388444" y="2787729"/>
            <a:ext cx="1129625" cy="461665"/>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Chinese (Mandarin)</a:t>
            </a:r>
            <a:endParaRPr lang="en-GB" sz="1200" dirty="0">
              <a:latin typeface="Cavolini" panose="03000502040302020204" pitchFamily="66" charset="0"/>
              <a:cs typeface="Cavolini" panose="03000502040302020204" pitchFamily="66" charset="0"/>
            </a:endParaRPr>
          </a:p>
        </p:txBody>
      </p:sp>
      <p:sp>
        <p:nvSpPr>
          <p:cNvPr id="37" name="TextBox 36">
            <a:extLst>
              <a:ext uri="{FF2B5EF4-FFF2-40B4-BE49-F238E27FC236}">
                <a16:creationId xmlns:a16="http://schemas.microsoft.com/office/drawing/2014/main" id="{AF55A020-832F-4996-88CE-DCB8ECA33FA5}"/>
              </a:ext>
            </a:extLst>
          </p:cNvPr>
          <p:cNvSpPr txBox="1"/>
          <p:nvPr/>
        </p:nvSpPr>
        <p:spPr>
          <a:xfrm>
            <a:off x="3735382" y="2820084"/>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Russian</a:t>
            </a:r>
            <a:endParaRPr lang="en-GB" sz="1200" dirty="0">
              <a:latin typeface="Cavolini" panose="03000502040302020204" pitchFamily="66" charset="0"/>
              <a:cs typeface="Cavolini" panose="03000502040302020204" pitchFamily="66" charset="0"/>
            </a:endParaRPr>
          </a:p>
        </p:txBody>
      </p:sp>
      <p:sp>
        <p:nvSpPr>
          <p:cNvPr id="38" name="TextBox 37">
            <a:extLst>
              <a:ext uri="{FF2B5EF4-FFF2-40B4-BE49-F238E27FC236}">
                <a16:creationId xmlns:a16="http://schemas.microsoft.com/office/drawing/2014/main" id="{CE0B7B52-F00D-4E92-A8DB-F154B956B0D8}"/>
              </a:ext>
            </a:extLst>
          </p:cNvPr>
          <p:cNvSpPr txBox="1"/>
          <p:nvPr/>
        </p:nvSpPr>
        <p:spPr>
          <a:xfrm>
            <a:off x="5014027" y="2416984"/>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Spanish</a:t>
            </a:r>
            <a:endParaRPr lang="en-GB" sz="1200" dirty="0">
              <a:latin typeface="Cavolini" panose="03000502040302020204" pitchFamily="66" charset="0"/>
              <a:cs typeface="Cavolini" panose="03000502040302020204" pitchFamily="66" charset="0"/>
            </a:endParaRPr>
          </a:p>
        </p:txBody>
      </p:sp>
      <p:sp>
        <p:nvSpPr>
          <p:cNvPr id="39" name="TextBox 38">
            <a:extLst>
              <a:ext uri="{FF2B5EF4-FFF2-40B4-BE49-F238E27FC236}">
                <a16:creationId xmlns:a16="http://schemas.microsoft.com/office/drawing/2014/main" id="{FA3460A6-C1B1-44E6-8D12-1BB5A8D27237}"/>
              </a:ext>
            </a:extLst>
          </p:cNvPr>
          <p:cNvSpPr txBox="1"/>
          <p:nvPr/>
        </p:nvSpPr>
        <p:spPr>
          <a:xfrm>
            <a:off x="6464308" y="2044623"/>
            <a:ext cx="978702" cy="276999"/>
          </a:xfrm>
          <a:prstGeom prst="rect">
            <a:avLst/>
          </a:prstGeom>
          <a:noFill/>
        </p:spPr>
        <p:txBody>
          <a:bodyPr wrap="square" rtlCol="0">
            <a:spAutoFit/>
          </a:bodyPr>
          <a:lstStyle/>
          <a:p>
            <a:r>
              <a:rPr lang="en-US" sz="1200" dirty="0">
                <a:latin typeface="Cavolini" panose="03000502040302020204" pitchFamily="66" charset="0"/>
                <a:cs typeface="Cavolini" panose="03000502040302020204" pitchFamily="66" charset="0"/>
              </a:rPr>
              <a:t>Swedish</a:t>
            </a:r>
            <a:endParaRPr lang="en-GB" sz="1200" dirty="0">
              <a:latin typeface="Cavolini" panose="03000502040302020204" pitchFamily="66" charset="0"/>
              <a:cs typeface="Cavolini" panose="03000502040302020204" pitchFamily="66" charset="0"/>
            </a:endParaRPr>
          </a:p>
        </p:txBody>
      </p:sp>
      <p:sp>
        <p:nvSpPr>
          <p:cNvPr id="42" name="TextBox 41">
            <a:extLst>
              <a:ext uri="{FF2B5EF4-FFF2-40B4-BE49-F238E27FC236}">
                <a16:creationId xmlns:a16="http://schemas.microsoft.com/office/drawing/2014/main" id="{AE471E0C-EA1B-4A98-9D9C-36E51FD82798}"/>
              </a:ext>
            </a:extLst>
          </p:cNvPr>
          <p:cNvSpPr txBox="1"/>
          <p:nvPr/>
        </p:nvSpPr>
        <p:spPr>
          <a:xfrm>
            <a:off x="266544" y="3727162"/>
            <a:ext cx="811671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latin typeface="Sniglet"/>
                <a:sym typeface="Sniglet"/>
              </a:rPr>
              <a:t>Any other language not generally taught in the educational system will be available for application.</a:t>
            </a:r>
            <a:endParaRPr lang="en-GB" sz="2000" dirty="0">
              <a:solidFill>
                <a:schemeClr val="bg1"/>
              </a:solidFill>
              <a:latin typeface="Sniglet"/>
              <a:sym typeface="Sniglet"/>
            </a:endParaRPr>
          </a:p>
        </p:txBody>
      </p:sp>
    </p:spTree>
    <p:extLst>
      <p:ext uri="{BB962C8B-B14F-4D97-AF65-F5344CB8AC3E}">
        <p14:creationId xmlns:p14="http://schemas.microsoft.com/office/powerpoint/2010/main" val="296443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EED15-4F3B-4722-A275-A462FB1F8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Speech Bubble: Rectangle with Corners Rounded 2">
            <a:extLst>
              <a:ext uri="{FF2B5EF4-FFF2-40B4-BE49-F238E27FC236}">
                <a16:creationId xmlns:a16="http://schemas.microsoft.com/office/drawing/2014/main" id="{A3055565-3BFA-4C2F-9CAE-8745E2CB6FA3}"/>
              </a:ext>
            </a:extLst>
          </p:cNvPr>
          <p:cNvSpPr/>
          <p:nvPr/>
        </p:nvSpPr>
        <p:spPr>
          <a:xfrm>
            <a:off x="675746" y="644349"/>
            <a:ext cx="5994400" cy="3014133"/>
          </a:xfrm>
          <a:prstGeom prst="wedgeRoundRectCallout">
            <a:avLst>
              <a:gd name="adj1" fmla="val -35711"/>
              <a:gd name="adj2" fmla="val 7373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ü"/>
            </a:pPr>
            <a:r>
              <a:rPr lang="en-US" sz="2000" dirty="0">
                <a:solidFill>
                  <a:srgbClr val="000000"/>
                </a:solidFill>
                <a:latin typeface="Sniglet"/>
                <a:cs typeface="Arial"/>
              </a:rPr>
              <a:t>Each grant has a maximum value of</a:t>
            </a:r>
            <a:r>
              <a:rPr lang="en-US" sz="2400" b="1" dirty="0">
                <a:solidFill>
                  <a:srgbClr val="000000"/>
                </a:solidFill>
                <a:latin typeface="Sniglet"/>
                <a:cs typeface="Arial"/>
              </a:rPr>
              <a:t> €850</a:t>
            </a:r>
            <a:r>
              <a:rPr lang="en-US" sz="2000" dirty="0">
                <a:solidFill>
                  <a:srgbClr val="000000"/>
                </a:solidFill>
                <a:latin typeface="Sniglet"/>
                <a:cs typeface="Arial"/>
              </a:rPr>
              <a:t>. </a:t>
            </a:r>
          </a:p>
          <a:p>
            <a:pPr marL="342900" indent="-342900">
              <a:buFont typeface="Wingdings" panose="05000000000000000000" pitchFamily="2" charset="2"/>
              <a:buChar char="ü"/>
            </a:pPr>
            <a:endParaRPr lang="en-US" sz="2000" dirty="0">
              <a:solidFill>
                <a:srgbClr val="000000"/>
              </a:solidFill>
              <a:latin typeface="Sniglet"/>
              <a:cs typeface="Arial"/>
            </a:endParaRPr>
          </a:p>
          <a:p>
            <a:pPr marL="342900" indent="-342900">
              <a:buFont typeface="Wingdings" panose="05000000000000000000" pitchFamily="2" charset="2"/>
              <a:buChar char="ü"/>
            </a:pPr>
            <a:r>
              <a:rPr lang="en-US" sz="2000" dirty="0">
                <a:solidFill>
                  <a:srgbClr val="000000"/>
                </a:solidFill>
                <a:latin typeface="Sniglet"/>
                <a:cs typeface="Arial"/>
              </a:rPr>
              <a:t>The grant will be paid Pro-rata on the presentation of the receipts.</a:t>
            </a:r>
          </a:p>
          <a:p>
            <a:pPr marL="342900" indent="-342900">
              <a:buFont typeface="Wingdings" panose="05000000000000000000" pitchFamily="2" charset="2"/>
              <a:buChar char="ü"/>
            </a:pPr>
            <a:endParaRPr lang="en-US" sz="2000" dirty="0">
              <a:solidFill>
                <a:srgbClr val="000000"/>
              </a:solidFill>
              <a:latin typeface="Sniglet"/>
              <a:cs typeface="Arial"/>
            </a:endParaRPr>
          </a:p>
          <a:p>
            <a:pPr marL="342900" indent="-342900">
              <a:buFont typeface="Wingdings" panose="05000000000000000000" pitchFamily="2" charset="2"/>
              <a:buChar char="ü"/>
            </a:pPr>
            <a:r>
              <a:rPr lang="en-US" sz="2000" dirty="0">
                <a:solidFill>
                  <a:srgbClr val="000000"/>
                </a:solidFill>
                <a:latin typeface="Sniglet"/>
                <a:cs typeface="Arial"/>
              </a:rPr>
              <a:t>This scheme will remain open until funds are exhausted.</a:t>
            </a:r>
            <a:endParaRPr lang="en-GB" sz="2000" dirty="0">
              <a:solidFill>
                <a:srgbClr val="000000"/>
              </a:solidFill>
              <a:latin typeface="Sniglet"/>
              <a:cs typeface="Arial"/>
            </a:endParaRPr>
          </a:p>
        </p:txBody>
      </p:sp>
    </p:spTree>
    <p:extLst>
      <p:ext uri="{BB962C8B-B14F-4D97-AF65-F5344CB8AC3E}">
        <p14:creationId xmlns:p14="http://schemas.microsoft.com/office/powerpoint/2010/main" val="79805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977419" y="1056306"/>
            <a:ext cx="4938961" cy="760139"/>
          </a:xfrm>
          <a:prstGeom prst="rect">
            <a:avLst/>
          </a:prstGeom>
        </p:spPr>
        <p:txBody>
          <a:bodyPr spcFirstLastPara="1" wrap="square" lIns="91425" tIns="91425" rIns="91425" bIns="91425" anchor="t" anchorCtr="0">
            <a:noAutofit/>
          </a:bodyPr>
          <a:lstStyle/>
          <a:p>
            <a:pPr lvl="0"/>
            <a:r>
              <a:rPr lang="en" sz="4800" dirty="0"/>
              <a:t>Application forms:</a:t>
            </a:r>
            <a:endParaRPr sz="4800" dirty="0"/>
          </a:p>
        </p:txBody>
      </p:sp>
      <p:sp>
        <p:nvSpPr>
          <p:cNvPr id="151" name="Google Shape;151;p20"/>
          <p:cNvSpPr txBox="1">
            <a:spLocks noGrp="1"/>
          </p:cNvSpPr>
          <p:nvPr>
            <p:ph type="body" idx="1"/>
          </p:nvPr>
        </p:nvSpPr>
        <p:spPr>
          <a:xfrm>
            <a:off x="1120345" y="1932126"/>
            <a:ext cx="3943800" cy="12603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 sz="2000" dirty="0"/>
              <a:t>Applications are only accepted online.</a:t>
            </a:r>
          </a:p>
          <a:p>
            <a:pPr marL="285750" indent="-285750">
              <a:buFont typeface="Arial" panose="020B0604020202020204" pitchFamily="34" charset="0"/>
              <a:buChar char="•"/>
            </a:pPr>
            <a:r>
              <a:rPr lang="en" sz="2000" dirty="0"/>
              <a:t>Application forms are to be submitted once course is completed and by </a:t>
            </a:r>
            <a:r>
              <a:rPr lang="en" sz="2000" b="1" dirty="0"/>
              <a:t>not later than 3 months </a:t>
            </a:r>
            <a:r>
              <a:rPr lang="en" sz="2000" dirty="0"/>
              <a:t>of the course completion date.</a:t>
            </a:r>
            <a:endParaRPr sz="2000" dirty="0"/>
          </a:p>
        </p:txBody>
      </p:sp>
      <p:pic>
        <p:nvPicPr>
          <p:cNvPr id="152" name="Google Shape;152;p20"/>
          <p:cNvPicPr preferRelativeResize="0"/>
          <p:nvPr/>
        </p:nvPicPr>
        <p:blipFill>
          <a:blip r:embed="rId3">
            <a:extLst>
              <a:ext uri="{837473B0-CC2E-450A-ABE3-18F120FF3D39}">
                <a1611:picAttrSrcUrl xmlns:a1611="http://schemas.microsoft.com/office/drawing/2016/11/main" r:id="rId4"/>
              </a:ext>
            </a:extLst>
          </a:blip>
          <a:srcRect l="16667" r="16667"/>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sp>
        <p:nvSpPr>
          <p:cNvPr id="153" name="Google Shape;153;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131734" y="1219282"/>
            <a:ext cx="3747910" cy="23254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t>Supporting documentation for online application &amp; Eligible Costs</a:t>
            </a:r>
            <a:endParaRPr sz="1600" dirty="0"/>
          </a:p>
        </p:txBody>
      </p:sp>
      <p:sp>
        <p:nvSpPr>
          <p:cNvPr id="94" name="Google Shape;94;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0C64-690A-4135-8EA3-B1D168BE5A00}"/>
              </a:ext>
            </a:extLst>
          </p:cNvPr>
          <p:cNvSpPr>
            <a:spLocks noGrp="1"/>
          </p:cNvSpPr>
          <p:nvPr>
            <p:ph type="title"/>
          </p:nvPr>
        </p:nvSpPr>
        <p:spPr>
          <a:xfrm>
            <a:off x="1890660" y="1030497"/>
            <a:ext cx="7029878" cy="760139"/>
          </a:xfrm>
        </p:spPr>
        <p:txBody>
          <a:bodyPr/>
          <a:lstStyle/>
          <a:p>
            <a:r>
              <a:rPr lang="en-US" sz="4400" dirty="0"/>
              <a:t>Training Programme Fees</a:t>
            </a:r>
            <a:endParaRPr lang="en-GB" sz="4400" dirty="0"/>
          </a:p>
        </p:txBody>
      </p:sp>
      <p:sp>
        <p:nvSpPr>
          <p:cNvPr id="3" name="Slide Number Placeholder 2">
            <a:extLst>
              <a:ext uri="{FF2B5EF4-FFF2-40B4-BE49-F238E27FC236}">
                <a16:creationId xmlns:a16="http://schemas.microsoft.com/office/drawing/2014/main" id="{55D41413-EE6D-424D-A1D1-FCB291AA08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E769CE7D-35B5-4C97-A272-C0452B0E5FC1}"/>
              </a:ext>
            </a:extLst>
          </p:cNvPr>
          <p:cNvSpPr txBox="1"/>
          <p:nvPr/>
        </p:nvSpPr>
        <p:spPr>
          <a:xfrm>
            <a:off x="1433460" y="1833087"/>
            <a:ext cx="5881740" cy="1938992"/>
          </a:xfrm>
          <a:prstGeom prst="rect">
            <a:avLst/>
          </a:prstGeom>
          <a:noFill/>
        </p:spPr>
        <p:txBody>
          <a:bodyPr wrap="square">
            <a:spAutoFit/>
          </a:bodyPr>
          <a:lstStyle/>
          <a:p>
            <a:r>
              <a:rPr lang="en-US" sz="2000" dirty="0">
                <a:solidFill>
                  <a:schemeClr val="dk1"/>
                </a:solidFill>
                <a:latin typeface="Sniglet"/>
                <a:sym typeface="Sniglet"/>
              </a:rPr>
              <a:t>Shall be those charged directly by the recognised institution</a:t>
            </a:r>
          </a:p>
          <a:p>
            <a:endParaRPr lang="en-US" sz="2000" dirty="0">
              <a:solidFill>
                <a:schemeClr val="dk1"/>
              </a:solidFill>
              <a:latin typeface="Sniglet"/>
              <a:sym typeface="Sniglet"/>
            </a:endParaRPr>
          </a:p>
          <a:p>
            <a:r>
              <a:rPr lang="en-US" sz="2000" dirty="0">
                <a:solidFill>
                  <a:schemeClr val="dk1"/>
                </a:solidFill>
                <a:latin typeface="Sniglet"/>
                <a:sym typeface="Sniglet"/>
              </a:rPr>
              <a:t>This is to include</a:t>
            </a:r>
            <a:r>
              <a:rPr lang="en-GB" sz="2000" dirty="0">
                <a:solidFill>
                  <a:schemeClr val="dk1"/>
                </a:solidFill>
                <a:latin typeface="Sniglet"/>
                <a:sym typeface="Sniglet"/>
              </a:rPr>
              <a:t>:</a:t>
            </a:r>
          </a:p>
          <a:p>
            <a:endParaRPr lang="en-GB" sz="2000" dirty="0">
              <a:solidFill>
                <a:schemeClr val="dk1"/>
              </a:solidFill>
              <a:latin typeface="Sniglet"/>
              <a:sym typeface="Sniglet"/>
            </a:endParaRPr>
          </a:p>
          <a:p>
            <a:pPr marL="285750" indent="-285750">
              <a:buFont typeface="Wingdings" panose="05000000000000000000" pitchFamily="2" charset="2"/>
              <a:buChar char="Ø"/>
            </a:pPr>
            <a:r>
              <a:rPr lang="en-GB" sz="2000" dirty="0">
                <a:solidFill>
                  <a:schemeClr val="dk1"/>
                </a:solidFill>
                <a:latin typeface="Sniglet"/>
                <a:sym typeface="Sniglet"/>
              </a:rPr>
              <a:t>Course Fees and any required course resources</a:t>
            </a:r>
            <a:endParaRPr lang="en-US" sz="2000" dirty="0">
              <a:solidFill>
                <a:schemeClr val="dk1"/>
              </a:solidFill>
              <a:latin typeface="Sniglet"/>
              <a:sym typeface="Sniglet"/>
            </a:endParaRPr>
          </a:p>
        </p:txBody>
      </p:sp>
      <p:pic>
        <p:nvPicPr>
          <p:cNvPr id="7" name="Graphic 6" descr="Badge 1 outline">
            <a:extLst>
              <a:ext uri="{FF2B5EF4-FFF2-40B4-BE49-F238E27FC236}">
                <a16:creationId xmlns:a16="http://schemas.microsoft.com/office/drawing/2014/main" id="{0813FE42-7C69-4784-81D4-F8850684E6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260" y="897462"/>
            <a:ext cx="914400" cy="914400"/>
          </a:xfrm>
          <a:prstGeom prst="rect">
            <a:avLst/>
          </a:prstGeom>
        </p:spPr>
      </p:pic>
    </p:spTree>
    <p:extLst>
      <p:ext uri="{BB962C8B-B14F-4D97-AF65-F5344CB8AC3E}">
        <p14:creationId xmlns:p14="http://schemas.microsoft.com/office/powerpoint/2010/main" val="288852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02AB6F-1B40-4FD3-88BD-2FA7989711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Title 1">
            <a:extLst>
              <a:ext uri="{FF2B5EF4-FFF2-40B4-BE49-F238E27FC236}">
                <a16:creationId xmlns:a16="http://schemas.microsoft.com/office/drawing/2014/main" id="{E8A7C7A0-BD34-4296-83B3-2BC6E21F0498}"/>
              </a:ext>
            </a:extLst>
          </p:cNvPr>
          <p:cNvSpPr>
            <a:spLocks noGrp="1"/>
          </p:cNvSpPr>
          <p:nvPr>
            <p:ph type="title"/>
          </p:nvPr>
        </p:nvSpPr>
        <p:spPr>
          <a:xfrm>
            <a:off x="1936723" y="1129262"/>
            <a:ext cx="7029878" cy="760139"/>
          </a:xfrm>
        </p:spPr>
        <p:txBody>
          <a:bodyPr/>
          <a:lstStyle/>
          <a:p>
            <a:r>
              <a:rPr lang="en-US" sz="4400" dirty="0"/>
              <a:t>Accommodation Expenses</a:t>
            </a:r>
            <a:endParaRPr lang="en-GB" sz="4400" dirty="0"/>
          </a:p>
        </p:txBody>
      </p:sp>
      <p:sp>
        <p:nvSpPr>
          <p:cNvPr id="8" name="TextBox 7">
            <a:extLst>
              <a:ext uri="{FF2B5EF4-FFF2-40B4-BE49-F238E27FC236}">
                <a16:creationId xmlns:a16="http://schemas.microsoft.com/office/drawing/2014/main" id="{AABC3AAD-B581-4B6C-A004-70F747AA07E2}"/>
              </a:ext>
            </a:extLst>
          </p:cNvPr>
          <p:cNvSpPr txBox="1"/>
          <p:nvPr/>
        </p:nvSpPr>
        <p:spPr>
          <a:xfrm>
            <a:off x="830411" y="1832513"/>
            <a:ext cx="6937023" cy="224676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dk1"/>
                </a:solidFill>
                <a:latin typeface="Sniglet"/>
                <a:sym typeface="Sniglet"/>
              </a:rPr>
              <a:t>Accommodation receipts must be addressed to the applicant, parent or legal guardian and must include the applicant check in and check out dates.</a:t>
            </a:r>
          </a:p>
          <a:p>
            <a:pPr marL="285750" indent="-285750">
              <a:buFont typeface="Arial" panose="020B0604020202020204" pitchFamily="34" charset="0"/>
              <a:buChar char="•"/>
            </a:pPr>
            <a:endParaRPr lang="en-US" sz="2000" dirty="0">
              <a:solidFill>
                <a:schemeClr val="dk1"/>
              </a:solidFill>
              <a:latin typeface="Sniglet"/>
              <a:sym typeface="Sniglet"/>
            </a:endParaRPr>
          </a:p>
          <a:p>
            <a:pPr marL="285750" indent="-285750">
              <a:buFont typeface="Arial" panose="020B0604020202020204" pitchFamily="34" charset="0"/>
              <a:buChar char="•"/>
            </a:pPr>
            <a:r>
              <a:rPr lang="en-US" sz="2000" dirty="0">
                <a:solidFill>
                  <a:schemeClr val="dk1"/>
                </a:solidFill>
                <a:latin typeface="Sniglet"/>
                <a:sym typeface="Sniglet"/>
              </a:rPr>
              <a:t>A maximum of 2 additional nights are covered, one day before the training programme and one day after the programme.</a:t>
            </a:r>
          </a:p>
        </p:txBody>
      </p:sp>
      <p:pic>
        <p:nvPicPr>
          <p:cNvPr id="10" name="Graphic 9" descr="Badge outline">
            <a:extLst>
              <a:ext uri="{FF2B5EF4-FFF2-40B4-BE49-F238E27FC236}">
                <a16:creationId xmlns:a16="http://schemas.microsoft.com/office/drawing/2014/main" id="{0C66752F-431A-471F-8AE5-C7718DF01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323" y="975001"/>
            <a:ext cx="914400" cy="914400"/>
          </a:xfrm>
          <a:prstGeom prst="rect">
            <a:avLst/>
          </a:prstGeom>
        </p:spPr>
      </p:pic>
    </p:spTree>
    <p:extLst>
      <p:ext uri="{BB962C8B-B14F-4D97-AF65-F5344CB8AC3E}">
        <p14:creationId xmlns:p14="http://schemas.microsoft.com/office/powerpoint/2010/main" val="269555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C05A78-660E-4379-BD3A-7E4333D39D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Title 1">
            <a:extLst>
              <a:ext uri="{FF2B5EF4-FFF2-40B4-BE49-F238E27FC236}">
                <a16:creationId xmlns:a16="http://schemas.microsoft.com/office/drawing/2014/main" id="{1CC2C090-6289-4651-8C77-2BC1D858346C}"/>
              </a:ext>
            </a:extLst>
          </p:cNvPr>
          <p:cNvSpPr>
            <a:spLocks noGrp="1"/>
          </p:cNvSpPr>
          <p:nvPr>
            <p:ph type="title"/>
          </p:nvPr>
        </p:nvSpPr>
        <p:spPr>
          <a:xfrm>
            <a:off x="1801256" y="1163129"/>
            <a:ext cx="7029878" cy="760139"/>
          </a:xfrm>
        </p:spPr>
        <p:txBody>
          <a:bodyPr/>
          <a:lstStyle/>
          <a:p>
            <a:r>
              <a:rPr lang="en-US" sz="4400" dirty="0"/>
              <a:t>Flight Ticket/ Boarding Pass</a:t>
            </a:r>
            <a:endParaRPr lang="en-GB" sz="4400" dirty="0"/>
          </a:p>
        </p:txBody>
      </p:sp>
      <p:sp>
        <p:nvSpPr>
          <p:cNvPr id="6" name="TextBox 5">
            <a:extLst>
              <a:ext uri="{FF2B5EF4-FFF2-40B4-BE49-F238E27FC236}">
                <a16:creationId xmlns:a16="http://schemas.microsoft.com/office/drawing/2014/main" id="{000FDCEE-7CC8-400E-8115-40877AB9BCBC}"/>
              </a:ext>
            </a:extLst>
          </p:cNvPr>
          <p:cNvSpPr txBox="1"/>
          <p:nvPr/>
        </p:nvSpPr>
        <p:spPr>
          <a:xfrm>
            <a:off x="1179689" y="2094696"/>
            <a:ext cx="6880578" cy="1631216"/>
          </a:xfrm>
          <a:prstGeom prst="rect">
            <a:avLst/>
          </a:prstGeom>
          <a:noFill/>
        </p:spPr>
        <p:txBody>
          <a:bodyPr wrap="square">
            <a:spAutoFit/>
          </a:bodyPr>
          <a:lstStyle/>
          <a:p>
            <a:pPr marL="0" indent="0">
              <a:buFont typeface="Sniglet"/>
              <a:buNone/>
            </a:pPr>
            <a:r>
              <a:rPr lang="en" sz="2000" dirty="0">
                <a:solidFill>
                  <a:schemeClr val="dk1"/>
                </a:solidFill>
                <a:latin typeface="Sniglet"/>
              </a:rPr>
              <a:t>Flight dates are to be in line with course programme. </a:t>
            </a:r>
          </a:p>
          <a:p>
            <a:pPr marL="0" indent="0">
              <a:buFont typeface="Sniglet"/>
              <a:buNone/>
            </a:pPr>
            <a:endParaRPr lang="en" sz="2000" dirty="0">
              <a:solidFill>
                <a:schemeClr val="dk1"/>
              </a:solidFill>
              <a:latin typeface="Sniglet"/>
            </a:endParaRPr>
          </a:p>
          <a:p>
            <a:pPr marL="0" indent="0">
              <a:buFont typeface="Sniglet"/>
              <a:buNone/>
            </a:pPr>
            <a:r>
              <a:rPr lang="en" sz="2000" dirty="0">
                <a:solidFill>
                  <a:schemeClr val="dk1"/>
                </a:solidFill>
                <a:latin typeface="Sniglet"/>
              </a:rPr>
              <a:t>Any other travel related expenses such as bus, taxi, metro etc. are not covered.</a:t>
            </a:r>
          </a:p>
          <a:p>
            <a:pPr marL="0" indent="0">
              <a:buFont typeface="Sniglet"/>
              <a:buNone/>
            </a:pPr>
            <a:endParaRPr lang="en" sz="2000" dirty="0"/>
          </a:p>
        </p:txBody>
      </p:sp>
      <p:pic>
        <p:nvPicPr>
          <p:cNvPr id="8" name="Graphic 7" descr="Badge 3 outline">
            <a:extLst>
              <a:ext uri="{FF2B5EF4-FFF2-40B4-BE49-F238E27FC236}">
                <a16:creationId xmlns:a16="http://schemas.microsoft.com/office/drawing/2014/main" id="{25CD1C33-1EB0-434B-A801-5AE2B44565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856" y="1008868"/>
            <a:ext cx="914400" cy="914400"/>
          </a:xfrm>
          <a:prstGeom prst="rect">
            <a:avLst/>
          </a:prstGeom>
        </p:spPr>
      </p:pic>
    </p:spTree>
    <p:extLst>
      <p:ext uri="{BB962C8B-B14F-4D97-AF65-F5344CB8AC3E}">
        <p14:creationId xmlns:p14="http://schemas.microsoft.com/office/powerpoint/2010/main" val="3055620135"/>
      </p:ext>
    </p:extLst>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10A1F7707086F4892789D7AD50E6738" ma:contentTypeVersion="1" ma:contentTypeDescription="Upload an image." ma:contentTypeScope="" ma:versionID="3bfaf3e4584aa4d110dcc4ac6ad4d7bd">
  <xsd:schema xmlns:xsd="http://www.w3.org/2001/XMLSchema" xmlns:xs="http://www.w3.org/2001/XMLSchema" xmlns:p="http://schemas.microsoft.com/office/2006/metadata/properties" xmlns:ns1="http://schemas.microsoft.com/sharepoint/v3" xmlns:ns2="17B84AFF-9E91-4FA3-A2D6-C284825BA840" xmlns:ns3="http://schemas.microsoft.com/sharepoint/v3/fields" targetNamespace="http://schemas.microsoft.com/office/2006/metadata/properties" ma:root="true" ma:fieldsID="61eb36da0889e36c8ffc77931a54287d" ns1:_="" ns2:_="" ns3:_="">
    <xsd:import namespace="http://schemas.microsoft.com/sharepoint/v3"/>
    <xsd:import namespace="17B84AFF-9E91-4FA3-A2D6-C284825BA840"/>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B84AFF-9E91-4FA3-A2D6-C284825BA840"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17B84AFF-9E91-4FA3-A2D6-C284825BA840" xsi:nil="true"/>
    <wic_System_Copyright xmlns="http://schemas.microsoft.com/sharepoint/v3/fields" xsi:nil="true"/>
  </documentManagement>
</p:properties>
</file>

<file path=customXml/itemProps1.xml><?xml version="1.0" encoding="utf-8"?>
<ds:datastoreItem xmlns:ds="http://schemas.openxmlformats.org/officeDocument/2006/customXml" ds:itemID="{95D3AB05-ECFA-46B9-9F7A-82E4D1657AB5}"/>
</file>

<file path=customXml/itemProps2.xml><?xml version="1.0" encoding="utf-8"?>
<ds:datastoreItem xmlns:ds="http://schemas.openxmlformats.org/officeDocument/2006/customXml" ds:itemID="{11FF08D3-FE63-434C-9F4E-5A983EA27BEB}"/>
</file>

<file path=customXml/itemProps3.xml><?xml version="1.0" encoding="utf-8"?>
<ds:datastoreItem xmlns:ds="http://schemas.openxmlformats.org/officeDocument/2006/customXml" ds:itemID="{D3D36D08-4D0D-485D-B659-339E94DDB98E}"/>
</file>

<file path=docProps/app.xml><?xml version="1.0" encoding="utf-8"?>
<Properties xmlns="http://schemas.openxmlformats.org/officeDocument/2006/extended-properties" xmlns:vt="http://schemas.openxmlformats.org/officeDocument/2006/docPropsVTypes">
  <TotalTime>571</TotalTime>
  <Words>616</Words>
  <Application>Microsoft Office PowerPoint</Application>
  <PresentationFormat>On-screen Show (16:9)</PresentationFormat>
  <Paragraphs>96</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Sniglet</vt:lpstr>
      <vt:lpstr>Wingdings</vt:lpstr>
      <vt:lpstr>Arial</vt:lpstr>
      <vt:lpstr>Cavolini</vt:lpstr>
      <vt:lpstr>Bangers</vt:lpstr>
      <vt:lpstr>Jachimo template</vt:lpstr>
      <vt:lpstr>Foreign Languages Grants scheme</vt:lpstr>
      <vt:lpstr>Aim:</vt:lpstr>
      <vt:lpstr>PowerPoint Presentation</vt:lpstr>
      <vt:lpstr>PowerPoint Presentation</vt:lpstr>
      <vt:lpstr>Application forms:</vt:lpstr>
      <vt:lpstr>Supporting documentation for online application &amp; Eligible Costs</vt:lpstr>
      <vt:lpstr>Training Programme Fees</vt:lpstr>
      <vt:lpstr>Accommodation Expenses</vt:lpstr>
      <vt:lpstr>Flight Ticket/ Boarding Pass</vt:lpstr>
      <vt:lpstr>Certificate of Attendance/Award</vt:lpstr>
      <vt:lpstr>PowerPoint Presentation</vt:lpstr>
      <vt:lpstr>PowerPoint Presentation</vt:lpstr>
      <vt:lpstr>Eligibility and Procedures</vt:lpstr>
      <vt:lpstr>Ltl REGULATIONS</vt:lpstr>
      <vt:lpstr>Information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Languages Grants scheme</dc:title>
  <dc:creator>Borg Juliana at MEYR</dc:creator>
  <cp:keywords/>
  <dc:description/>
  <cp:lastModifiedBy>Borg Juliana at MEYR</cp:lastModifiedBy>
  <cp:revision>21</cp:revision>
  <dcterms:modified xsi:type="dcterms:W3CDTF">2024-01-12T07:52:55Z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0x0101009148F5A04DDD49CBA7127AADA5FB792B00AADE34325A8B49CDA8BB4DB53328F21400010A1F7707086F4892789D7AD50E6738</vt:lpwstr>
  </property>
</Properties>
</file>