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63" r:id="rId4"/>
    <p:sldId id="268" r:id="rId5"/>
    <p:sldId id="269"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84" autoAdjust="0"/>
    <p:restoredTop sz="94660"/>
  </p:normalViewPr>
  <p:slideViewPr>
    <p:cSldViewPr snapToGrid="0">
      <p:cViewPr>
        <p:scale>
          <a:sx n="77" d="100"/>
          <a:sy n="77" d="100"/>
        </p:scale>
        <p:origin x="776" y="9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4/21/21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4/21/21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4/21/21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4/21/21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4/21/21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4/21/21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4/21/21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4/21/21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4/21/21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4/21/21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4/21/21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4/21/21</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mt-MT" dirty="0"/>
              <a:t>Sevilla, </a:t>
            </a:r>
            <a:r>
              <a:rPr lang="mt-MT" dirty="0" smtClean="0"/>
              <a:t>España</a:t>
            </a:r>
            <a:endParaRPr lang="mt-MT" dirty="0"/>
          </a:p>
        </p:txBody>
      </p:sp>
      <p:sp>
        <p:nvSpPr>
          <p:cNvPr id="3" name="Subtitle 2"/>
          <p:cNvSpPr>
            <a:spLocks noGrp="1"/>
          </p:cNvSpPr>
          <p:nvPr>
            <p:ph type="subTitle" idx="1"/>
          </p:nvPr>
        </p:nvSpPr>
        <p:spPr>
          <a:xfrm>
            <a:off x="8610599" y="4960137"/>
            <a:ext cx="2827713" cy="1463040"/>
          </a:xfrm>
        </p:spPr>
        <p:txBody>
          <a:bodyPr>
            <a:normAutofit/>
          </a:bodyPr>
          <a:lstStyle/>
          <a:p>
            <a:pPr algn="ctr"/>
            <a:r>
              <a:rPr lang="en-GB" dirty="0" smtClean="0"/>
              <a:t>Davida Gatt</a:t>
            </a:r>
          </a:p>
          <a:p>
            <a:pPr algn="ctr"/>
            <a:r>
              <a:rPr lang="en-GB" dirty="0" smtClean="0"/>
              <a:t> Form </a:t>
            </a:r>
            <a:r>
              <a:rPr lang="en-GB" dirty="0" smtClean="0"/>
              <a:t>4.2</a:t>
            </a:r>
          </a:p>
          <a:p>
            <a:pPr algn="ctr"/>
            <a:r>
              <a:rPr lang="en-GB" dirty="0" smtClean="0"/>
              <a:t>Bishop’s Conservatory Secondary School</a:t>
            </a:r>
            <a:endParaRPr lang="mt-MT" dirty="0"/>
          </a:p>
        </p:txBody>
      </p:sp>
    </p:spTree>
    <p:extLst>
      <p:ext uri="{BB962C8B-B14F-4D97-AF65-F5344CB8AC3E}">
        <p14:creationId xmlns:p14="http://schemas.microsoft.com/office/powerpoint/2010/main" val="3050222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 y="-30976"/>
            <a:ext cx="12192002" cy="6858000"/>
            <a:chOff x="-1" y="0"/>
            <a:chExt cx="12192002" cy="6858000"/>
          </a:xfrm>
        </p:grpSpPr>
        <p:grpSp>
          <p:nvGrpSpPr>
            <p:cNvPr id="9" name="Group 8"/>
            <p:cNvGrpSpPr/>
            <p:nvPr/>
          </p:nvGrpSpPr>
          <p:grpSpPr>
            <a:xfrm>
              <a:off x="-1" y="0"/>
              <a:ext cx="12192002" cy="6858000"/>
              <a:chOff x="-1" y="0"/>
              <a:chExt cx="12192002" cy="6858000"/>
            </a:xfrm>
          </p:grpSpPr>
          <p:pic>
            <p:nvPicPr>
              <p:cNvPr id="7" name="Picture 6"/>
              <p:cNvPicPr>
                <a:picLocks noChangeAspect="1"/>
              </p:cNvPicPr>
              <p:nvPr/>
            </p:nvPicPr>
            <p:blipFill rotWithShape="1">
              <a:blip r:embed="rId2"/>
              <a:srcRect l="18445" t="19378" r="3556" b="48424"/>
              <a:stretch/>
            </p:blipFill>
            <p:spPr>
              <a:xfrm>
                <a:off x="0" y="3694176"/>
                <a:ext cx="12192001" cy="3163824"/>
              </a:xfrm>
              <a:prstGeom prst="rect">
                <a:avLst/>
              </a:prstGeom>
            </p:spPr>
          </p:pic>
          <p:pic>
            <p:nvPicPr>
              <p:cNvPr id="8" name="Picture 7"/>
              <p:cNvPicPr>
                <a:picLocks noChangeAspect="1"/>
              </p:cNvPicPr>
              <p:nvPr/>
            </p:nvPicPr>
            <p:blipFill rotWithShape="1">
              <a:blip r:embed="rId2"/>
              <a:srcRect l="18445" t="19379" r="3556" b="34513"/>
              <a:stretch/>
            </p:blipFill>
            <p:spPr>
              <a:xfrm>
                <a:off x="-1" y="0"/>
                <a:ext cx="12192001" cy="4504470"/>
              </a:xfrm>
              <a:prstGeom prst="rect">
                <a:avLst/>
              </a:prstGeom>
            </p:spPr>
          </p:pic>
        </p:grpSp>
        <p:sp>
          <p:nvSpPr>
            <p:cNvPr id="10" name="Rectangle 9"/>
            <p:cNvSpPr/>
            <p:nvPr/>
          </p:nvSpPr>
          <p:spPr>
            <a:xfrm>
              <a:off x="560832" y="468307"/>
              <a:ext cx="11039856" cy="5944685"/>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t-MT"/>
            </a:p>
          </p:txBody>
        </p:sp>
        <p:sp>
          <p:nvSpPr>
            <p:cNvPr id="11" name="TextBox 10"/>
            <p:cNvSpPr txBox="1"/>
            <p:nvPr/>
          </p:nvSpPr>
          <p:spPr>
            <a:xfrm>
              <a:off x="681990" y="568891"/>
              <a:ext cx="10828020" cy="5740470"/>
            </a:xfrm>
            <a:prstGeom prst="rect">
              <a:avLst/>
            </a:prstGeom>
            <a:solidFill>
              <a:schemeClr val="bg1"/>
            </a:solidFill>
            <a:effectLst/>
          </p:spPr>
          <p:txBody>
            <a:bodyPr wrap="square" rtlCol="0">
              <a:spAutoFit/>
            </a:bodyPr>
            <a:lstStyle/>
            <a:p>
              <a:endParaRPr lang="mt-MT" dirty="0"/>
            </a:p>
          </p:txBody>
        </p:sp>
      </p:grpSp>
      <p:sp>
        <p:nvSpPr>
          <p:cNvPr id="15" name="TextBox 14"/>
          <p:cNvSpPr txBox="1"/>
          <p:nvPr/>
        </p:nvSpPr>
        <p:spPr>
          <a:xfrm>
            <a:off x="828674" y="731046"/>
            <a:ext cx="10534650" cy="830997"/>
          </a:xfrm>
          <a:prstGeom prst="rect">
            <a:avLst/>
          </a:prstGeom>
          <a:noFill/>
        </p:spPr>
        <p:txBody>
          <a:bodyPr wrap="square" rtlCol="0">
            <a:spAutoFit/>
          </a:bodyPr>
          <a:lstStyle/>
          <a:p>
            <a:r>
              <a:rPr lang="mt-MT" sz="4800" dirty="0"/>
              <a:t>Sevilla, España</a:t>
            </a:r>
          </a:p>
        </p:txBody>
      </p:sp>
      <p:sp>
        <p:nvSpPr>
          <p:cNvPr id="16" name="TextBox 15"/>
          <p:cNvSpPr txBox="1"/>
          <p:nvPr/>
        </p:nvSpPr>
        <p:spPr>
          <a:xfrm>
            <a:off x="828673" y="1808052"/>
            <a:ext cx="7700395" cy="1261884"/>
          </a:xfrm>
          <a:prstGeom prst="rect">
            <a:avLst/>
          </a:prstGeom>
          <a:noFill/>
        </p:spPr>
        <p:txBody>
          <a:bodyPr wrap="square" rtlCol="0">
            <a:spAutoFit/>
          </a:bodyPr>
          <a:lstStyle/>
          <a:p>
            <a:pPr algn="just"/>
            <a:r>
              <a:rPr lang="es-ES" sz="1900" dirty="0"/>
              <a:t>Sevilla es una ciudad que está situada en el sur de España. Es la capital y la ciudad más grande de la comunidad autónoma de Andalucía y la cuarta más grande de España con una población de 690.000 habitantes. La bandera de Sevilla es roja con las letras “NO8DO” amarillas en el medio. </a:t>
            </a:r>
            <a:endParaRPr lang="en-US" sz="1900" dirty="0"/>
          </a:p>
        </p:txBody>
      </p:sp>
      <p:pic>
        <p:nvPicPr>
          <p:cNvPr id="30" name="Picture 29"/>
          <p:cNvPicPr>
            <a:picLocks noChangeAspect="1"/>
          </p:cNvPicPr>
          <p:nvPr/>
        </p:nvPicPr>
        <p:blipFill>
          <a:blip r:embed="rId3"/>
          <a:stretch>
            <a:fillRect/>
          </a:stretch>
        </p:blipFill>
        <p:spPr>
          <a:xfrm>
            <a:off x="8619746" y="1179329"/>
            <a:ext cx="2743578" cy="1829052"/>
          </a:xfrm>
          <a:prstGeom prst="rect">
            <a:avLst/>
          </a:prstGeom>
        </p:spPr>
      </p:pic>
      <p:sp>
        <p:nvSpPr>
          <p:cNvPr id="1024" name="Rectangle 1023"/>
          <p:cNvSpPr/>
          <p:nvPr/>
        </p:nvSpPr>
        <p:spPr>
          <a:xfrm>
            <a:off x="6303835" y="3254390"/>
            <a:ext cx="5059489" cy="3016210"/>
          </a:xfrm>
          <a:prstGeom prst="rect">
            <a:avLst/>
          </a:prstGeom>
        </p:spPr>
        <p:txBody>
          <a:bodyPr wrap="square">
            <a:spAutoFit/>
          </a:bodyPr>
          <a:lstStyle/>
          <a:p>
            <a:pPr algn="just"/>
            <a:r>
              <a:rPr lang="es-ES" sz="1900" dirty="0"/>
              <a:t>Sevilla tiene muchas tradiciones. Dos de las muchas tradiciones de Sevilla son la Semana Santa y la Feria de abril. La Semana Santa es una celebración religiosa y cultural  que se abarca el Domingo de Ramos hasta el Domingo de Resurrección. Durante la semana, todos los días hay un paso con estatuas diferentes que representan la Pasión de Cristo. Las estatuas son seguidas por nazarenos que son personas vestidas en túnicas y </a:t>
            </a:r>
            <a:r>
              <a:rPr lang="es-ES" sz="1900" dirty="0" smtClean="0"/>
              <a:t>capas.</a:t>
            </a:r>
            <a:endParaRPr lang="mt-MT" sz="1900" dirty="0"/>
          </a:p>
        </p:txBody>
      </p:sp>
      <p:grpSp>
        <p:nvGrpSpPr>
          <p:cNvPr id="1040" name="Group 1039"/>
          <p:cNvGrpSpPr/>
          <p:nvPr/>
        </p:nvGrpSpPr>
        <p:grpSpPr>
          <a:xfrm>
            <a:off x="828673" y="3108965"/>
            <a:ext cx="5475162" cy="3059905"/>
            <a:chOff x="828673" y="3108965"/>
            <a:chExt cx="5475162" cy="3059905"/>
          </a:xfrm>
        </p:grpSpPr>
        <p:pic>
          <p:nvPicPr>
            <p:cNvPr id="1025" name="Picture 1024"/>
            <p:cNvPicPr>
              <a:picLocks noChangeAspect="1"/>
            </p:cNvPicPr>
            <p:nvPr/>
          </p:nvPicPr>
          <p:blipFill>
            <a:blip r:embed="rId4"/>
            <a:stretch>
              <a:fillRect/>
            </a:stretch>
          </p:blipFill>
          <p:spPr>
            <a:xfrm>
              <a:off x="1521907" y="3474898"/>
              <a:ext cx="4781928" cy="2693972"/>
            </a:xfrm>
            <a:prstGeom prst="rect">
              <a:avLst/>
            </a:prstGeom>
          </p:spPr>
        </p:pic>
        <p:pic>
          <p:nvPicPr>
            <p:cNvPr id="1029" name="Picture 1028"/>
            <p:cNvPicPr>
              <a:picLocks noChangeAspect="1"/>
            </p:cNvPicPr>
            <p:nvPr/>
          </p:nvPicPr>
          <p:blipFill>
            <a:blip r:embed="rId5"/>
            <a:stretch>
              <a:fillRect/>
            </a:stretch>
          </p:blipFill>
          <p:spPr>
            <a:xfrm flipH="1">
              <a:off x="1521904" y="3474898"/>
              <a:ext cx="2587569" cy="1867868"/>
            </a:xfrm>
            <a:prstGeom prst="rect">
              <a:avLst/>
            </a:prstGeom>
          </p:spPr>
        </p:pic>
        <p:pic>
          <p:nvPicPr>
            <p:cNvPr id="31" name="Picture 30"/>
            <p:cNvPicPr>
              <a:picLocks noChangeAspect="1"/>
            </p:cNvPicPr>
            <p:nvPr/>
          </p:nvPicPr>
          <p:blipFill>
            <a:blip r:embed="rId6"/>
            <a:stretch>
              <a:fillRect/>
            </a:stretch>
          </p:blipFill>
          <p:spPr>
            <a:xfrm>
              <a:off x="828673" y="3108965"/>
              <a:ext cx="3235463" cy="2161289"/>
            </a:xfrm>
            <a:prstGeom prst="rect">
              <a:avLst/>
            </a:prstGeom>
          </p:spPr>
        </p:pic>
      </p:grpSp>
    </p:spTree>
    <p:extLst>
      <p:ext uri="{BB962C8B-B14F-4D97-AF65-F5344CB8AC3E}">
        <p14:creationId xmlns:p14="http://schemas.microsoft.com/office/powerpoint/2010/main" val="2419400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65843"/>
            <a:ext cx="9720072" cy="1499616"/>
          </a:xfrm>
        </p:spPr>
        <p:txBody>
          <a:bodyPr/>
          <a:lstStyle/>
          <a:p>
            <a:endParaRPr lang="mt-MT" dirty="0"/>
          </a:p>
        </p:txBody>
      </p:sp>
      <p:sp>
        <p:nvSpPr>
          <p:cNvPr id="6" name="Content Placeholder 5"/>
          <p:cNvSpPr>
            <a:spLocks noGrp="1"/>
          </p:cNvSpPr>
          <p:nvPr>
            <p:ph idx="1"/>
          </p:nvPr>
        </p:nvSpPr>
        <p:spPr/>
        <p:txBody>
          <a:bodyPr/>
          <a:lstStyle/>
          <a:p>
            <a:endParaRPr lang="mt-MT" dirty="0"/>
          </a:p>
        </p:txBody>
      </p:sp>
      <p:grpSp>
        <p:nvGrpSpPr>
          <p:cNvPr id="14" name="Group 13"/>
          <p:cNvGrpSpPr/>
          <p:nvPr/>
        </p:nvGrpSpPr>
        <p:grpSpPr>
          <a:xfrm>
            <a:off x="-1" y="0"/>
            <a:ext cx="12192002" cy="6858000"/>
            <a:chOff x="-1" y="0"/>
            <a:chExt cx="12192002" cy="6858000"/>
          </a:xfrm>
        </p:grpSpPr>
        <p:grpSp>
          <p:nvGrpSpPr>
            <p:cNvPr id="9" name="Group 8"/>
            <p:cNvGrpSpPr/>
            <p:nvPr/>
          </p:nvGrpSpPr>
          <p:grpSpPr>
            <a:xfrm>
              <a:off x="-1" y="0"/>
              <a:ext cx="12192002" cy="6858000"/>
              <a:chOff x="-1" y="0"/>
              <a:chExt cx="12192002" cy="6858000"/>
            </a:xfrm>
          </p:grpSpPr>
          <p:pic>
            <p:nvPicPr>
              <p:cNvPr id="7" name="Picture 6"/>
              <p:cNvPicPr>
                <a:picLocks noChangeAspect="1"/>
              </p:cNvPicPr>
              <p:nvPr/>
            </p:nvPicPr>
            <p:blipFill rotWithShape="1">
              <a:blip r:embed="rId2"/>
              <a:srcRect l="18445" t="19378" r="3556" b="48424"/>
              <a:stretch/>
            </p:blipFill>
            <p:spPr>
              <a:xfrm>
                <a:off x="0" y="3694176"/>
                <a:ext cx="12192001" cy="3163824"/>
              </a:xfrm>
              <a:prstGeom prst="rect">
                <a:avLst/>
              </a:prstGeom>
            </p:spPr>
          </p:pic>
          <p:pic>
            <p:nvPicPr>
              <p:cNvPr id="8" name="Picture 7"/>
              <p:cNvPicPr>
                <a:picLocks noChangeAspect="1"/>
              </p:cNvPicPr>
              <p:nvPr/>
            </p:nvPicPr>
            <p:blipFill rotWithShape="1">
              <a:blip r:embed="rId2"/>
              <a:srcRect l="18445" t="19379" r="3556" b="34513"/>
              <a:stretch/>
            </p:blipFill>
            <p:spPr>
              <a:xfrm>
                <a:off x="-1" y="0"/>
                <a:ext cx="12192001" cy="4504470"/>
              </a:xfrm>
              <a:prstGeom prst="rect">
                <a:avLst/>
              </a:prstGeom>
            </p:spPr>
          </p:pic>
        </p:grpSp>
        <p:sp>
          <p:nvSpPr>
            <p:cNvPr id="10" name="Rectangle 9"/>
            <p:cNvSpPr/>
            <p:nvPr/>
          </p:nvSpPr>
          <p:spPr>
            <a:xfrm>
              <a:off x="560832" y="468307"/>
              <a:ext cx="11039856" cy="5944685"/>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t-MT"/>
            </a:p>
          </p:txBody>
        </p:sp>
        <p:sp>
          <p:nvSpPr>
            <p:cNvPr id="11" name="TextBox 10"/>
            <p:cNvSpPr txBox="1"/>
            <p:nvPr/>
          </p:nvSpPr>
          <p:spPr>
            <a:xfrm>
              <a:off x="681990" y="568891"/>
              <a:ext cx="10828020" cy="5740470"/>
            </a:xfrm>
            <a:prstGeom prst="rect">
              <a:avLst/>
            </a:prstGeom>
            <a:solidFill>
              <a:schemeClr val="bg1"/>
            </a:solidFill>
            <a:effectLst/>
          </p:spPr>
          <p:txBody>
            <a:bodyPr wrap="square" rtlCol="0">
              <a:spAutoFit/>
            </a:bodyPr>
            <a:lstStyle/>
            <a:p>
              <a:endParaRPr lang="mt-MT" dirty="0"/>
            </a:p>
          </p:txBody>
        </p:sp>
      </p:grpSp>
      <p:sp>
        <p:nvSpPr>
          <p:cNvPr id="15" name="TextBox 14"/>
          <p:cNvSpPr txBox="1"/>
          <p:nvPr/>
        </p:nvSpPr>
        <p:spPr>
          <a:xfrm>
            <a:off x="828674" y="731046"/>
            <a:ext cx="10534650" cy="830997"/>
          </a:xfrm>
          <a:prstGeom prst="rect">
            <a:avLst/>
          </a:prstGeom>
          <a:noFill/>
        </p:spPr>
        <p:txBody>
          <a:bodyPr wrap="square" rtlCol="0">
            <a:spAutoFit/>
          </a:bodyPr>
          <a:lstStyle/>
          <a:p>
            <a:r>
              <a:rPr lang="mt-MT" sz="4800" dirty="0" smtClean="0"/>
              <a:t>Sevilla, España</a:t>
            </a:r>
            <a:endParaRPr lang="mt-MT" sz="4800" dirty="0"/>
          </a:p>
        </p:txBody>
      </p:sp>
      <p:sp>
        <p:nvSpPr>
          <p:cNvPr id="16" name="TextBox 15"/>
          <p:cNvSpPr txBox="1"/>
          <p:nvPr/>
        </p:nvSpPr>
        <p:spPr>
          <a:xfrm>
            <a:off x="1024128" y="1704124"/>
            <a:ext cx="10047526" cy="1554272"/>
          </a:xfrm>
          <a:prstGeom prst="rect">
            <a:avLst/>
          </a:prstGeom>
          <a:noFill/>
        </p:spPr>
        <p:txBody>
          <a:bodyPr wrap="square" rtlCol="0">
            <a:spAutoFit/>
          </a:bodyPr>
          <a:lstStyle/>
          <a:p>
            <a:pPr algn="just"/>
            <a:r>
              <a:rPr lang="es-ES" sz="1900" dirty="0" smtClean="0"/>
              <a:t>La </a:t>
            </a:r>
            <a:r>
              <a:rPr lang="es-ES" sz="1900" dirty="0"/>
              <a:t>Feria de abril es una fiesta internacional que se celebra en primavera. La gente pasa esta semana comiendo, bebiendo, divirtiendo y bailando el flamenco y las sevillanas, un canto y baile típicos de Sevilla. Sevilla es conocida como el lugar donde originó el flamenco. </a:t>
            </a:r>
            <a:r>
              <a:rPr lang="es-ES" sz="1900" dirty="0" smtClean="0"/>
              <a:t>Además, en esta semana hacen corridas de toros. La comida típica de Sevilla es el Jamón ibérico, el gazpacho, que es una sopa fría y las torrijas que consisten en pan frito con miel. </a:t>
            </a:r>
            <a:endParaRPr lang="mt-MT" sz="1900" dirty="0"/>
          </a:p>
        </p:txBody>
      </p:sp>
      <p:pic>
        <p:nvPicPr>
          <p:cNvPr id="3" name="Picture 2"/>
          <p:cNvPicPr>
            <a:picLocks noChangeAspect="1"/>
          </p:cNvPicPr>
          <p:nvPr/>
        </p:nvPicPr>
        <p:blipFill>
          <a:blip r:embed="rId3"/>
          <a:stretch>
            <a:fillRect/>
          </a:stretch>
        </p:blipFill>
        <p:spPr>
          <a:xfrm flipH="1">
            <a:off x="6651795" y="2987541"/>
            <a:ext cx="4286875" cy="3211754"/>
          </a:xfrm>
          <a:prstGeom prst="rect">
            <a:avLst/>
          </a:prstGeom>
        </p:spPr>
      </p:pic>
      <p:pic>
        <p:nvPicPr>
          <p:cNvPr id="17" name="Picture 16"/>
          <p:cNvPicPr>
            <a:picLocks noChangeAspect="1"/>
          </p:cNvPicPr>
          <p:nvPr/>
        </p:nvPicPr>
        <p:blipFill>
          <a:blip r:embed="rId4"/>
          <a:stretch>
            <a:fillRect/>
          </a:stretch>
        </p:blipFill>
        <p:spPr>
          <a:xfrm>
            <a:off x="1147169" y="3253785"/>
            <a:ext cx="5224210" cy="2937150"/>
          </a:xfrm>
          <a:prstGeom prst="rect">
            <a:avLst/>
          </a:prstGeom>
        </p:spPr>
      </p:pic>
    </p:spTree>
    <p:extLst>
      <p:ext uri="{BB962C8B-B14F-4D97-AF65-F5344CB8AC3E}">
        <p14:creationId xmlns:p14="http://schemas.microsoft.com/office/powerpoint/2010/main" val="1135237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65843"/>
            <a:ext cx="9720072" cy="1499616"/>
          </a:xfrm>
        </p:spPr>
        <p:txBody>
          <a:bodyPr/>
          <a:lstStyle/>
          <a:p>
            <a:endParaRPr lang="mt-MT" dirty="0"/>
          </a:p>
        </p:txBody>
      </p:sp>
      <p:sp>
        <p:nvSpPr>
          <p:cNvPr id="6" name="Content Placeholder 5"/>
          <p:cNvSpPr>
            <a:spLocks noGrp="1"/>
          </p:cNvSpPr>
          <p:nvPr>
            <p:ph idx="1"/>
          </p:nvPr>
        </p:nvSpPr>
        <p:spPr/>
        <p:txBody>
          <a:bodyPr/>
          <a:lstStyle/>
          <a:p>
            <a:endParaRPr lang="mt-MT" dirty="0"/>
          </a:p>
        </p:txBody>
      </p:sp>
      <p:grpSp>
        <p:nvGrpSpPr>
          <p:cNvPr id="14" name="Group 13"/>
          <p:cNvGrpSpPr/>
          <p:nvPr/>
        </p:nvGrpSpPr>
        <p:grpSpPr>
          <a:xfrm>
            <a:off x="0" y="0"/>
            <a:ext cx="12192002" cy="6858000"/>
            <a:chOff x="-1" y="0"/>
            <a:chExt cx="12192002" cy="6858000"/>
          </a:xfrm>
        </p:grpSpPr>
        <p:grpSp>
          <p:nvGrpSpPr>
            <p:cNvPr id="9" name="Group 8"/>
            <p:cNvGrpSpPr/>
            <p:nvPr/>
          </p:nvGrpSpPr>
          <p:grpSpPr>
            <a:xfrm>
              <a:off x="-1" y="0"/>
              <a:ext cx="12192002" cy="6858000"/>
              <a:chOff x="-1" y="0"/>
              <a:chExt cx="12192002" cy="6858000"/>
            </a:xfrm>
          </p:grpSpPr>
          <p:pic>
            <p:nvPicPr>
              <p:cNvPr id="7" name="Picture 6"/>
              <p:cNvPicPr>
                <a:picLocks noChangeAspect="1"/>
              </p:cNvPicPr>
              <p:nvPr/>
            </p:nvPicPr>
            <p:blipFill rotWithShape="1">
              <a:blip r:embed="rId2"/>
              <a:srcRect l="18445" t="19378" r="3556" b="48424"/>
              <a:stretch/>
            </p:blipFill>
            <p:spPr>
              <a:xfrm>
                <a:off x="0" y="3694176"/>
                <a:ext cx="12192001" cy="3163824"/>
              </a:xfrm>
              <a:prstGeom prst="rect">
                <a:avLst/>
              </a:prstGeom>
            </p:spPr>
          </p:pic>
          <p:pic>
            <p:nvPicPr>
              <p:cNvPr id="8" name="Picture 7"/>
              <p:cNvPicPr>
                <a:picLocks noChangeAspect="1"/>
              </p:cNvPicPr>
              <p:nvPr/>
            </p:nvPicPr>
            <p:blipFill rotWithShape="1">
              <a:blip r:embed="rId2"/>
              <a:srcRect l="18445" t="19379" r="3556" b="34513"/>
              <a:stretch/>
            </p:blipFill>
            <p:spPr>
              <a:xfrm>
                <a:off x="-1" y="0"/>
                <a:ext cx="12192001" cy="4504470"/>
              </a:xfrm>
              <a:prstGeom prst="rect">
                <a:avLst/>
              </a:prstGeom>
            </p:spPr>
          </p:pic>
        </p:grpSp>
        <p:sp>
          <p:nvSpPr>
            <p:cNvPr id="10" name="Rectangle 9"/>
            <p:cNvSpPr/>
            <p:nvPr/>
          </p:nvSpPr>
          <p:spPr>
            <a:xfrm>
              <a:off x="560832" y="468307"/>
              <a:ext cx="11039856" cy="5944685"/>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t-MT"/>
            </a:p>
          </p:txBody>
        </p:sp>
        <p:sp>
          <p:nvSpPr>
            <p:cNvPr id="11" name="TextBox 10"/>
            <p:cNvSpPr txBox="1"/>
            <p:nvPr/>
          </p:nvSpPr>
          <p:spPr>
            <a:xfrm>
              <a:off x="681990" y="568891"/>
              <a:ext cx="10828020" cy="5740470"/>
            </a:xfrm>
            <a:prstGeom prst="rect">
              <a:avLst/>
            </a:prstGeom>
            <a:solidFill>
              <a:schemeClr val="bg1"/>
            </a:solidFill>
            <a:effectLst/>
          </p:spPr>
          <p:txBody>
            <a:bodyPr wrap="square" rtlCol="0">
              <a:spAutoFit/>
            </a:bodyPr>
            <a:lstStyle/>
            <a:p>
              <a:endParaRPr lang="mt-MT" dirty="0"/>
            </a:p>
          </p:txBody>
        </p:sp>
      </p:grpSp>
      <p:sp>
        <p:nvSpPr>
          <p:cNvPr id="15" name="TextBox 14"/>
          <p:cNvSpPr txBox="1"/>
          <p:nvPr/>
        </p:nvSpPr>
        <p:spPr>
          <a:xfrm>
            <a:off x="828674" y="731046"/>
            <a:ext cx="10534650" cy="830997"/>
          </a:xfrm>
          <a:prstGeom prst="rect">
            <a:avLst/>
          </a:prstGeom>
          <a:noFill/>
        </p:spPr>
        <p:txBody>
          <a:bodyPr wrap="square" rtlCol="0">
            <a:spAutoFit/>
          </a:bodyPr>
          <a:lstStyle/>
          <a:p>
            <a:r>
              <a:rPr lang="mt-MT" sz="4800" dirty="0" smtClean="0"/>
              <a:t>Sevilla, España</a:t>
            </a:r>
            <a:endParaRPr lang="mt-MT" sz="4800" dirty="0"/>
          </a:p>
        </p:txBody>
      </p:sp>
      <p:sp>
        <p:nvSpPr>
          <p:cNvPr id="16" name="TextBox 15"/>
          <p:cNvSpPr txBox="1"/>
          <p:nvPr/>
        </p:nvSpPr>
        <p:spPr>
          <a:xfrm>
            <a:off x="826008" y="1704124"/>
            <a:ext cx="5521659" cy="2723823"/>
          </a:xfrm>
          <a:prstGeom prst="rect">
            <a:avLst/>
          </a:prstGeom>
          <a:noFill/>
        </p:spPr>
        <p:txBody>
          <a:bodyPr wrap="square" rtlCol="0">
            <a:spAutoFit/>
          </a:bodyPr>
          <a:lstStyle/>
          <a:p>
            <a:pPr algn="just"/>
            <a:r>
              <a:rPr lang="es-ES" sz="1900" dirty="0" smtClean="0"/>
              <a:t>En Sevilla, puedes encontrar dos sitios importantes. Dos de ellos son la Catedral y el Alcázar, los dos declarados Patrimonio Mundial de la Unesco de forma conjunta en 1987. La catedral de Santa María de la Sede es la cuarta iglesia más grande del mundo y la más grande del estilo gótico. </a:t>
            </a:r>
            <a:r>
              <a:rPr lang="mt-MT" sz="1900" dirty="0"/>
              <a:t>Dentro hay muchas obras de arte famosas religiosas y restos de varias personas históricamente famosas como Cristóbal Colón. </a:t>
            </a:r>
          </a:p>
          <a:p>
            <a:pPr algn="just"/>
            <a:endParaRPr lang="mt-MT" sz="1900" dirty="0"/>
          </a:p>
        </p:txBody>
      </p:sp>
      <p:sp>
        <p:nvSpPr>
          <p:cNvPr id="3" name="Rectangle 2"/>
          <p:cNvSpPr/>
          <p:nvPr/>
        </p:nvSpPr>
        <p:spPr>
          <a:xfrm>
            <a:off x="826006" y="4332889"/>
            <a:ext cx="5677423" cy="1846659"/>
          </a:xfrm>
          <a:prstGeom prst="rect">
            <a:avLst/>
          </a:prstGeom>
        </p:spPr>
        <p:txBody>
          <a:bodyPr wrap="square">
            <a:spAutoFit/>
          </a:bodyPr>
          <a:lstStyle/>
          <a:p>
            <a:pPr algn="just"/>
            <a:r>
              <a:rPr lang="es-ES" sz="1900" dirty="0" smtClean="0"/>
              <a:t>La parte más famosa de la catedral es la Giralda que es su torre campanario. La parte inferior de la Giralda fue construida por los árabes como parte de su mezquita, pero la </a:t>
            </a:r>
            <a:r>
              <a:rPr lang="es-ES" sz="1900" dirty="0"/>
              <a:t>parte superior fue añadida por los cristianos siglos después, para albergar las campanas. La Giralda es el símbolo de Sevilla. </a:t>
            </a:r>
            <a:endParaRPr lang="mt-MT" sz="1900" dirty="0"/>
          </a:p>
        </p:txBody>
      </p:sp>
      <p:grpSp>
        <p:nvGrpSpPr>
          <p:cNvPr id="27" name="Group 26"/>
          <p:cNvGrpSpPr/>
          <p:nvPr/>
        </p:nvGrpSpPr>
        <p:grpSpPr>
          <a:xfrm>
            <a:off x="6376363" y="784758"/>
            <a:ext cx="4994734" cy="5400863"/>
            <a:chOff x="6376363" y="784758"/>
            <a:chExt cx="4994734" cy="5400863"/>
          </a:xfrm>
        </p:grpSpPr>
        <p:pic>
          <p:nvPicPr>
            <p:cNvPr id="24" name="Picture 23"/>
            <p:cNvPicPr>
              <a:picLocks noChangeAspect="1"/>
            </p:cNvPicPr>
            <p:nvPr/>
          </p:nvPicPr>
          <p:blipFill>
            <a:blip r:embed="rId3"/>
            <a:stretch>
              <a:fillRect/>
            </a:stretch>
          </p:blipFill>
          <p:spPr>
            <a:xfrm>
              <a:off x="6594108" y="3679577"/>
              <a:ext cx="3759066" cy="2506044"/>
            </a:xfrm>
            <a:prstGeom prst="rect">
              <a:avLst/>
            </a:prstGeom>
          </p:spPr>
        </p:pic>
        <p:pic>
          <p:nvPicPr>
            <p:cNvPr id="26" name="Picture 25"/>
            <p:cNvPicPr>
              <a:picLocks noChangeAspect="1"/>
            </p:cNvPicPr>
            <p:nvPr/>
          </p:nvPicPr>
          <p:blipFill>
            <a:blip r:embed="rId4"/>
            <a:stretch>
              <a:fillRect/>
            </a:stretch>
          </p:blipFill>
          <p:spPr>
            <a:xfrm>
              <a:off x="8653275" y="3676662"/>
              <a:ext cx="1699899" cy="861187"/>
            </a:xfrm>
            <a:prstGeom prst="rect">
              <a:avLst/>
            </a:prstGeom>
          </p:spPr>
        </p:pic>
        <p:pic>
          <p:nvPicPr>
            <p:cNvPr id="20" name="Picture 19"/>
            <p:cNvPicPr>
              <a:picLocks noChangeAspect="1"/>
            </p:cNvPicPr>
            <p:nvPr/>
          </p:nvPicPr>
          <p:blipFill>
            <a:blip r:embed="rId5"/>
            <a:stretch>
              <a:fillRect/>
            </a:stretch>
          </p:blipFill>
          <p:spPr>
            <a:xfrm>
              <a:off x="8698614" y="1662627"/>
              <a:ext cx="2672483" cy="2831259"/>
            </a:xfrm>
            <a:prstGeom prst="rect">
              <a:avLst/>
            </a:prstGeom>
          </p:spPr>
        </p:pic>
        <p:sp>
          <p:nvSpPr>
            <p:cNvPr id="25" name="Rectangle 24"/>
            <p:cNvSpPr/>
            <p:nvPr/>
          </p:nvSpPr>
          <p:spPr>
            <a:xfrm>
              <a:off x="8698613" y="1666024"/>
              <a:ext cx="1467090" cy="154573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t-MT"/>
            </a:p>
          </p:txBody>
        </p:sp>
        <p:pic>
          <p:nvPicPr>
            <p:cNvPr id="23" name="Picture 2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6363" y="784758"/>
              <a:ext cx="3760644" cy="2394947"/>
            </a:xfrm>
            <a:prstGeom prst="rect">
              <a:avLst/>
            </a:prstGeom>
            <a:noFill/>
            <a:ln>
              <a:noFill/>
            </a:ln>
          </p:spPr>
        </p:pic>
      </p:grpSp>
    </p:spTree>
    <p:extLst>
      <p:ext uri="{BB962C8B-B14F-4D97-AF65-F5344CB8AC3E}">
        <p14:creationId xmlns:p14="http://schemas.microsoft.com/office/powerpoint/2010/main" val="16534331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65843"/>
            <a:ext cx="9720072" cy="1499616"/>
          </a:xfrm>
        </p:spPr>
        <p:txBody>
          <a:bodyPr/>
          <a:lstStyle/>
          <a:p>
            <a:endParaRPr lang="mt-MT" dirty="0"/>
          </a:p>
        </p:txBody>
      </p:sp>
      <p:sp>
        <p:nvSpPr>
          <p:cNvPr id="6" name="Content Placeholder 5"/>
          <p:cNvSpPr>
            <a:spLocks noGrp="1"/>
          </p:cNvSpPr>
          <p:nvPr>
            <p:ph idx="1"/>
          </p:nvPr>
        </p:nvSpPr>
        <p:spPr/>
        <p:txBody>
          <a:bodyPr/>
          <a:lstStyle/>
          <a:p>
            <a:endParaRPr lang="mt-MT" dirty="0"/>
          </a:p>
        </p:txBody>
      </p:sp>
      <p:grpSp>
        <p:nvGrpSpPr>
          <p:cNvPr id="14" name="Group 13"/>
          <p:cNvGrpSpPr/>
          <p:nvPr/>
        </p:nvGrpSpPr>
        <p:grpSpPr>
          <a:xfrm>
            <a:off x="-1" y="0"/>
            <a:ext cx="12192002" cy="6858000"/>
            <a:chOff x="-1" y="0"/>
            <a:chExt cx="12192002" cy="6858000"/>
          </a:xfrm>
        </p:grpSpPr>
        <p:grpSp>
          <p:nvGrpSpPr>
            <p:cNvPr id="9" name="Group 8"/>
            <p:cNvGrpSpPr/>
            <p:nvPr/>
          </p:nvGrpSpPr>
          <p:grpSpPr>
            <a:xfrm>
              <a:off x="-1" y="0"/>
              <a:ext cx="12192002" cy="6858000"/>
              <a:chOff x="-1" y="0"/>
              <a:chExt cx="12192002" cy="6858000"/>
            </a:xfrm>
          </p:grpSpPr>
          <p:pic>
            <p:nvPicPr>
              <p:cNvPr id="7" name="Picture 6"/>
              <p:cNvPicPr>
                <a:picLocks noChangeAspect="1"/>
              </p:cNvPicPr>
              <p:nvPr/>
            </p:nvPicPr>
            <p:blipFill rotWithShape="1">
              <a:blip r:embed="rId2"/>
              <a:srcRect l="18445" t="19378" r="3556" b="48424"/>
              <a:stretch/>
            </p:blipFill>
            <p:spPr>
              <a:xfrm>
                <a:off x="0" y="3694176"/>
                <a:ext cx="12192001" cy="3163824"/>
              </a:xfrm>
              <a:prstGeom prst="rect">
                <a:avLst/>
              </a:prstGeom>
            </p:spPr>
          </p:pic>
          <p:pic>
            <p:nvPicPr>
              <p:cNvPr id="8" name="Picture 7"/>
              <p:cNvPicPr>
                <a:picLocks noChangeAspect="1"/>
              </p:cNvPicPr>
              <p:nvPr/>
            </p:nvPicPr>
            <p:blipFill rotWithShape="1">
              <a:blip r:embed="rId2"/>
              <a:srcRect l="18445" t="19379" r="3556" b="34513"/>
              <a:stretch/>
            </p:blipFill>
            <p:spPr>
              <a:xfrm>
                <a:off x="-1" y="0"/>
                <a:ext cx="12192001" cy="4504470"/>
              </a:xfrm>
              <a:prstGeom prst="rect">
                <a:avLst/>
              </a:prstGeom>
            </p:spPr>
          </p:pic>
        </p:grpSp>
        <p:sp>
          <p:nvSpPr>
            <p:cNvPr id="10" name="Rectangle 9"/>
            <p:cNvSpPr/>
            <p:nvPr/>
          </p:nvSpPr>
          <p:spPr>
            <a:xfrm>
              <a:off x="560832" y="468307"/>
              <a:ext cx="11039856" cy="5944685"/>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t-MT"/>
            </a:p>
          </p:txBody>
        </p:sp>
        <p:sp>
          <p:nvSpPr>
            <p:cNvPr id="11" name="TextBox 10"/>
            <p:cNvSpPr txBox="1"/>
            <p:nvPr/>
          </p:nvSpPr>
          <p:spPr>
            <a:xfrm>
              <a:off x="681990" y="568891"/>
              <a:ext cx="10828020" cy="5740470"/>
            </a:xfrm>
            <a:prstGeom prst="rect">
              <a:avLst/>
            </a:prstGeom>
            <a:solidFill>
              <a:schemeClr val="bg1"/>
            </a:solidFill>
            <a:effectLst/>
          </p:spPr>
          <p:txBody>
            <a:bodyPr wrap="square" rtlCol="0">
              <a:spAutoFit/>
            </a:bodyPr>
            <a:lstStyle/>
            <a:p>
              <a:endParaRPr lang="mt-MT" dirty="0"/>
            </a:p>
          </p:txBody>
        </p:sp>
      </p:grpSp>
      <p:sp>
        <p:nvSpPr>
          <p:cNvPr id="15" name="TextBox 14"/>
          <p:cNvSpPr txBox="1"/>
          <p:nvPr/>
        </p:nvSpPr>
        <p:spPr>
          <a:xfrm>
            <a:off x="828674" y="731046"/>
            <a:ext cx="10534650" cy="830997"/>
          </a:xfrm>
          <a:prstGeom prst="rect">
            <a:avLst/>
          </a:prstGeom>
          <a:noFill/>
        </p:spPr>
        <p:txBody>
          <a:bodyPr wrap="square" rtlCol="0">
            <a:spAutoFit/>
          </a:bodyPr>
          <a:lstStyle/>
          <a:p>
            <a:r>
              <a:rPr lang="mt-MT" sz="4800" dirty="0" smtClean="0"/>
              <a:t>Sevilla, España</a:t>
            </a:r>
            <a:endParaRPr lang="mt-MT" sz="4800" dirty="0"/>
          </a:p>
        </p:txBody>
      </p:sp>
      <p:sp>
        <p:nvSpPr>
          <p:cNvPr id="16" name="TextBox 15"/>
          <p:cNvSpPr txBox="1"/>
          <p:nvPr/>
        </p:nvSpPr>
        <p:spPr>
          <a:xfrm>
            <a:off x="828674" y="3896953"/>
            <a:ext cx="10486658" cy="969496"/>
          </a:xfrm>
          <a:prstGeom prst="rect">
            <a:avLst/>
          </a:prstGeom>
          <a:noFill/>
        </p:spPr>
        <p:txBody>
          <a:bodyPr wrap="square" rtlCol="0">
            <a:spAutoFit/>
          </a:bodyPr>
          <a:lstStyle/>
          <a:p>
            <a:pPr algn="just"/>
            <a:r>
              <a:rPr lang="es-ES" sz="1900" dirty="0"/>
              <a:t>El Alcázar es un palacio real construido para el rey Pedro I de Castilla en el 1356 y finalizado ocho años después. Este palacio es uno de los monumentos más visitados de España. Otro sitio muy conocido es la Torre del Oro famoso por su forma y color únicos. </a:t>
            </a:r>
            <a:endParaRPr lang="en-US" sz="1900" dirty="0"/>
          </a:p>
        </p:txBody>
      </p:sp>
      <p:sp>
        <p:nvSpPr>
          <p:cNvPr id="3" name="Rectangle 2"/>
          <p:cNvSpPr/>
          <p:nvPr/>
        </p:nvSpPr>
        <p:spPr>
          <a:xfrm>
            <a:off x="877442" y="5042203"/>
            <a:ext cx="10534650" cy="969496"/>
          </a:xfrm>
          <a:prstGeom prst="rect">
            <a:avLst/>
          </a:prstGeom>
        </p:spPr>
        <p:txBody>
          <a:bodyPr wrap="square">
            <a:spAutoFit/>
          </a:bodyPr>
          <a:lstStyle/>
          <a:p>
            <a:pPr algn="just"/>
            <a:r>
              <a:rPr lang="es-ES" sz="1900" dirty="0"/>
              <a:t>Sevilla es una ciudad muy hermosa. Es ideal para gente que le gusta visitar museos y edificios antiguos con valor histórico. Aunque en abril, Sevilla es también un destino perfecto para turistas a las que les gusta festejar. </a:t>
            </a:r>
            <a:endParaRPr lang="mt-MT" sz="1900" dirty="0"/>
          </a:p>
        </p:txBody>
      </p:sp>
      <p:pic>
        <p:nvPicPr>
          <p:cNvPr id="5" name="Picture 4"/>
          <p:cNvPicPr>
            <a:picLocks noChangeAspect="1"/>
          </p:cNvPicPr>
          <p:nvPr/>
        </p:nvPicPr>
        <p:blipFill>
          <a:blip r:embed="rId3"/>
          <a:stretch>
            <a:fillRect/>
          </a:stretch>
        </p:blipFill>
        <p:spPr>
          <a:xfrm>
            <a:off x="877442" y="1706971"/>
            <a:ext cx="5630411" cy="1987204"/>
          </a:xfrm>
          <a:prstGeom prst="rect">
            <a:avLst/>
          </a:prstGeom>
        </p:spPr>
      </p:pic>
      <p:pic>
        <p:nvPicPr>
          <p:cNvPr id="12" name="Picture 11"/>
          <p:cNvPicPr>
            <a:picLocks noChangeAspect="1"/>
          </p:cNvPicPr>
          <p:nvPr/>
        </p:nvPicPr>
        <p:blipFill>
          <a:blip r:embed="rId4"/>
          <a:stretch>
            <a:fillRect/>
          </a:stretch>
        </p:blipFill>
        <p:spPr>
          <a:xfrm>
            <a:off x="6629011" y="1268779"/>
            <a:ext cx="4686321" cy="2440792"/>
          </a:xfrm>
          <a:prstGeom prst="rect">
            <a:avLst/>
          </a:prstGeom>
        </p:spPr>
      </p:pic>
    </p:spTree>
    <p:extLst>
      <p:ext uri="{BB962C8B-B14F-4D97-AF65-F5344CB8AC3E}">
        <p14:creationId xmlns:p14="http://schemas.microsoft.com/office/powerpoint/2010/main" val="29417626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docProps/app.xml><?xml version="1.0" encoding="utf-8"?>
<Properties xmlns="http://schemas.openxmlformats.org/officeDocument/2006/extended-properties" xmlns:vt="http://schemas.openxmlformats.org/officeDocument/2006/docPropsVTypes">
  <Template>Integral</Template>
  <TotalTime>193</TotalTime>
  <Words>479</Words>
  <Application>Microsoft Macintosh PowerPoint</Application>
  <PresentationFormat>Widescreen</PresentationFormat>
  <Paragraphs>15</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Tw Cen MT</vt:lpstr>
      <vt:lpstr>Tw Cen MT Condensed</vt:lpstr>
      <vt:lpstr>Wingdings 3</vt:lpstr>
      <vt:lpstr>Integral</vt:lpstr>
      <vt:lpstr>Sevilla, España</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Microsoft Office User</cp:lastModifiedBy>
  <cp:revision>30</cp:revision>
  <dcterms:created xsi:type="dcterms:W3CDTF">2021-03-03T17:45:15Z</dcterms:created>
  <dcterms:modified xsi:type="dcterms:W3CDTF">2021-04-21T12:28:44Z</dcterms:modified>
</cp:coreProperties>
</file>