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m4a" ContentType="audio/mp4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customXml/item1.xml" ContentType="application/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customXml/item3.xml" ContentType="application/xml"/>
  <Override PartName="/customXml/itemProps3.xml" ContentType="application/vnd.openxmlformats-officedocument.customXmlProperties+xml"/>
  <Override PartName="/ppt/viewProps.xml" ContentType="application/vnd.openxmlformats-officedocument.presentationml.viewProp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customXml/item2.xml" ContentType="application/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customXml" Target="/customXml/item1.xml" Id="rId13" /><Relationship Type="http://schemas.openxmlformats.org/officeDocument/2006/relationships/slide" Target="/ppt/slides/slide2.xml" Id="rId3" /><Relationship Type="http://schemas.openxmlformats.org/officeDocument/2006/relationships/slide" Target="/ppt/slides/slide6.xml" Id="rId7" /><Relationship Type="http://schemas.openxmlformats.org/officeDocument/2006/relationships/tableStyles" Target="/ppt/tableStyles.xml" Id="rId12" /><Relationship Type="http://schemas.openxmlformats.org/officeDocument/2006/relationships/slide" Target="/ppt/slides/slide1.xml" Id="rId2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theme" Target="/ppt/theme/theme1.xml" Id="rId11" /><Relationship Type="http://schemas.openxmlformats.org/officeDocument/2006/relationships/slide" Target="/ppt/slides/slide4.xml" Id="rId5" /><Relationship Type="http://schemas.openxmlformats.org/officeDocument/2006/relationships/customXml" Target="/customXml/item3.xml" Id="rId15" /><Relationship Type="http://schemas.openxmlformats.org/officeDocument/2006/relationships/viewProps" Target="/ppt/viewProps.xml" Id="rId10" /><Relationship Type="http://schemas.openxmlformats.org/officeDocument/2006/relationships/slide" Target="/ppt/slides/slide3.xml" Id="rId4" /><Relationship Type="http://schemas.openxmlformats.org/officeDocument/2006/relationships/presProps" Target="/ppt/presProps.xml" Id="rId9" /><Relationship Type="http://schemas.openxmlformats.org/officeDocument/2006/relationships/customXml" Target="/customXml/item2.xml" Id="rId14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7886C-6DE1-4980-B344-6AC8EA6D533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41DC21C-1AA6-4052-B4E4-0D803911CC8C}">
      <dgm:prSet/>
      <dgm:spPr/>
      <dgm:t>
        <a:bodyPr/>
        <a:lstStyle/>
        <a:p>
          <a:r>
            <a:rPr lang="es-ES"/>
            <a:t>Barcelona es la segunda ciudad más grande de España.</a:t>
          </a:r>
          <a:endParaRPr lang="en-US"/>
        </a:p>
      </dgm:t>
    </dgm:pt>
    <dgm:pt modelId="{A14D5CB6-1D26-4130-9EC5-A15089C29B6B}" type="parTrans" cxnId="{9F0A2A25-1A46-4976-9A1C-75F0C1932A19}">
      <dgm:prSet/>
      <dgm:spPr/>
      <dgm:t>
        <a:bodyPr/>
        <a:lstStyle/>
        <a:p>
          <a:endParaRPr lang="en-US"/>
        </a:p>
      </dgm:t>
    </dgm:pt>
    <dgm:pt modelId="{DA98619F-2FB0-438E-A57B-52FE3412E48B}" type="sibTrans" cxnId="{9F0A2A25-1A46-4976-9A1C-75F0C1932A19}">
      <dgm:prSet/>
      <dgm:spPr/>
      <dgm:t>
        <a:bodyPr/>
        <a:lstStyle/>
        <a:p>
          <a:endParaRPr lang="en-US"/>
        </a:p>
      </dgm:t>
    </dgm:pt>
    <dgm:pt modelId="{A594BACA-5C1A-4059-AFD7-8308095854DD}">
      <dgm:prSet/>
      <dgm:spPr/>
      <dgm:t>
        <a:bodyPr/>
        <a:lstStyle/>
        <a:p>
          <a:r>
            <a:rPr lang="es-ES"/>
            <a:t>la población de Barcelona es 5.624 millones.</a:t>
          </a:r>
          <a:endParaRPr lang="en-US"/>
        </a:p>
      </dgm:t>
    </dgm:pt>
    <dgm:pt modelId="{37B459BB-6CC7-4798-B04F-91F85FD3144D}" type="parTrans" cxnId="{21919998-EC48-4185-88C3-486B6D7DDC43}">
      <dgm:prSet/>
      <dgm:spPr/>
      <dgm:t>
        <a:bodyPr/>
        <a:lstStyle/>
        <a:p>
          <a:endParaRPr lang="en-US"/>
        </a:p>
      </dgm:t>
    </dgm:pt>
    <dgm:pt modelId="{D59E5F08-97F6-4F49-B3B5-5567F5DD8C41}" type="sibTrans" cxnId="{21919998-EC48-4185-88C3-486B6D7DDC43}">
      <dgm:prSet/>
      <dgm:spPr/>
      <dgm:t>
        <a:bodyPr/>
        <a:lstStyle/>
        <a:p>
          <a:endParaRPr lang="en-US"/>
        </a:p>
      </dgm:t>
    </dgm:pt>
    <dgm:pt modelId="{28A40FE4-098B-4982-84C0-2CD11208446F}" type="pres">
      <dgm:prSet presAssocID="{9127886C-6DE1-4980-B344-6AC8EA6D5339}" presName="diagram" presStyleCnt="0">
        <dgm:presLayoutVars>
          <dgm:dir/>
          <dgm:resizeHandles val="exact"/>
        </dgm:presLayoutVars>
      </dgm:prSet>
      <dgm:spPr/>
    </dgm:pt>
    <dgm:pt modelId="{703C003F-4D5E-4B16-9838-70EC0DF4CD67}" type="pres">
      <dgm:prSet presAssocID="{B41DC21C-1AA6-4052-B4E4-0D803911CC8C}" presName="node" presStyleLbl="node1" presStyleIdx="0" presStyleCnt="2">
        <dgm:presLayoutVars>
          <dgm:bulletEnabled val="1"/>
        </dgm:presLayoutVars>
      </dgm:prSet>
      <dgm:spPr/>
    </dgm:pt>
    <dgm:pt modelId="{896AB359-F849-4377-A745-831A8848BE8D}" type="pres">
      <dgm:prSet presAssocID="{DA98619F-2FB0-438E-A57B-52FE3412E48B}" presName="sibTrans" presStyleCnt="0"/>
      <dgm:spPr/>
    </dgm:pt>
    <dgm:pt modelId="{0288BECD-4E84-4B50-86C0-FDA55F770463}" type="pres">
      <dgm:prSet presAssocID="{A594BACA-5C1A-4059-AFD7-8308095854DD}" presName="node" presStyleLbl="node1" presStyleIdx="1" presStyleCnt="2">
        <dgm:presLayoutVars>
          <dgm:bulletEnabled val="1"/>
        </dgm:presLayoutVars>
      </dgm:prSet>
      <dgm:spPr/>
    </dgm:pt>
  </dgm:ptLst>
  <dgm:cxnLst>
    <dgm:cxn modelId="{1517FA18-7ACF-482B-A416-6D0D27262E17}" type="presOf" srcId="{A594BACA-5C1A-4059-AFD7-8308095854DD}" destId="{0288BECD-4E84-4B50-86C0-FDA55F770463}" srcOrd="0" destOrd="0" presId="urn:microsoft.com/office/officeart/2005/8/layout/default"/>
    <dgm:cxn modelId="{9F0A2A25-1A46-4976-9A1C-75F0C1932A19}" srcId="{9127886C-6DE1-4980-B344-6AC8EA6D5339}" destId="{B41DC21C-1AA6-4052-B4E4-0D803911CC8C}" srcOrd="0" destOrd="0" parTransId="{A14D5CB6-1D26-4130-9EC5-A15089C29B6B}" sibTransId="{DA98619F-2FB0-438E-A57B-52FE3412E48B}"/>
    <dgm:cxn modelId="{21919998-EC48-4185-88C3-486B6D7DDC43}" srcId="{9127886C-6DE1-4980-B344-6AC8EA6D5339}" destId="{A594BACA-5C1A-4059-AFD7-8308095854DD}" srcOrd="1" destOrd="0" parTransId="{37B459BB-6CC7-4798-B04F-91F85FD3144D}" sibTransId="{D59E5F08-97F6-4F49-B3B5-5567F5DD8C41}"/>
    <dgm:cxn modelId="{261FA5A1-4266-42CA-843E-DDA865A4B8F1}" type="presOf" srcId="{B41DC21C-1AA6-4052-B4E4-0D803911CC8C}" destId="{703C003F-4D5E-4B16-9838-70EC0DF4CD67}" srcOrd="0" destOrd="0" presId="urn:microsoft.com/office/officeart/2005/8/layout/default"/>
    <dgm:cxn modelId="{91B45BBB-E341-4301-9D2C-1232A66D32A6}" type="presOf" srcId="{9127886C-6DE1-4980-B344-6AC8EA6D5339}" destId="{28A40FE4-098B-4982-84C0-2CD11208446F}" srcOrd="0" destOrd="0" presId="urn:microsoft.com/office/officeart/2005/8/layout/default"/>
    <dgm:cxn modelId="{FE875069-598E-483F-BA1F-BCFCD7704A8D}" type="presParOf" srcId="{28A40FE4-098B-4982-84C0-2CD11208446F}" destId="{703C003F-4D5E-4B16-9838-70EC0DF4CD67}" srcOrd="0" destOrd="0" presId="urn:microsoft.com/office/officeart/2005/8/layout/default"/>
    <dgm:cxn modelId="{25B7830D-DF6C-4724-A6C3-721C6FC9415B}" type="presParOf" srcId="{28A40FE4-098B-4982-84C0-2CD11208446F}" destId="{896AB359-F849-4377-A745-831A8848BE8D}" srcOrd="1" destOrd="0" presId="urn:microsoft.com/office/officeart/2005/8/layout/default"/>
    <dgm:cxn modelId="{55FC2CC8-5A63-49F4-9A8A-B7E8F0339933}" type="presParOf" srcId="{28A40FE4-098B-4982-84C0-2CD11208446F}" destId="{0288BECD-4E84-4B50-86C0-FDA55F77046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C003F-4D5E-4B16-9838-70EC0DF4CD67}">
      <dsp:nvSpPr>
        <dsp:cNvPr id="0" name=""/>
        <dsp:cNvSpPr/>
      </dsp:nvSpPr>
      <dsp:spPr>
        <a:xfrm>
          <a:off x="1235" y="120412"/>
          <a:ext cx="4817566" cy="28905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/>
            <a:t>Barcelona es la segunda ciudad más grande de España.</a:t>
          </a:r>
          <a:endParaRPr lang="en-US" sz="4500" kern="1200"/>
        </a:p>
      </dsp:txBody>
      <dsp:txXfrm>
        <a:off x="1235" y="120412"/>
        <a:ext cx="4817566" cy="2890539"/>
      </dsp:txXfrm>
    </dsp:sp>
    <dsp:sp modelId="{0288BECD-4E84-4B50-86C0-FDA55F770463}">
      <dsp:nvSpPr>
        <dsp:cNvPr id="0" name=""/>
        <dsp:cNvSpPr/>
      </dsp:nvSpPr>
      <dsp:spPr>
        <a:xfrm>
          <a:off x="5300558" y="120412"/>
          <a:ext cx="4817566" cy="28905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/>
            <a:t>la población de Barcelona es 5.624 millones.</a:t>
          </a:r>
          <a:endParaRPr lang="en-US" sz="4500" kern="1200"/>
        </a:p>
      </dsp:txBody>
      <dsp:txXfrm>
        <a:off x="5300558" y="120412"/>
        <a:ext cx="4817566" cy="2890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3235-1A06-4E41-94C6-5C56B04E0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F7824-B0A3-4551-BC4F-86E8AB06A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BB8E1-05CF-4ADA-AF53-9FE24BC7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FF43-A4E5-44D6-AC75-219C964CF557}" type="datetimeFigureOut">
              <a:rPr lang="en-MT" smtClean="0"/>
              <a:t>10/04/2021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F5038-7CE2-4AFA-9238-E668DF99F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6B1AE-B7ED-4BAF-952E-5671D2A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0032-DF9A-4ED0-8A18-45DA5E05AFCD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29016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6006-AAAF-4669-9F99-CDAF2188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E5B54-F89B-4ADD-84DD-7C1037F53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CB8A6-2066-48CB-BF56-9612D838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FF43-A4E5-44D6-AC75-219C964CF557}" type="datetimeFigureOut">
              <a:rPr lang="en-MT" smtClean="0"/>
              <a:t>10/04/2021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ADF96-1DFD-455D-8664-8AF5E458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B223E-1CDC-4FF9-AC5C-2AA6781D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0032-DF9A-4ED0-8A18-45DA5E05AFCD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281295876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2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1.xml" Id="rId1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81A3E1-7CA8-4C00-83B9-EA28A362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9D69E-9D8B-4B9C-BDF9-C86658494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4CC4-1980-43BA-925E-A56D16A01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0FF43-A4E5-44D6-AC75-219C964CF557}" type="datetimeFigureOut">
              <a:rPr lang="en-MT" smtClean="0"/>
              <a:t>10/04/2021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7A25E-674C-4372-874C-ECC1137FF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40CCE-E9EC-44B8-B046-ABA07FA3F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0032-DF9A-4ED0-8A18-45DA5E05AFCD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63998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3" /><Relationship Type="http://schemas.openxmlformats.org/officeDocument/2006/relationships/image" Target="/ppt/media/image2.png" Id="rId7" /><Relationship Type="http://schemas.openxmlformats.org/officeDocument/2006/relationships/image" Target="/ppt/media/image1.png" Id="rId4" /><Relationship Type="http://schemas.openxmlformats.org/officeDocument/2006/relationships/hyperlink" Target="https://creativecommons.org/licenses/by-sa/3.0/" TargetMode="External" Id="rId6" /><Relationship Type="http://schemas.openxmlformats.org/officeDocument/2006/relationships/hyperlink" Target="https://en.wikipedia.org/wiki/File:Flag_of_Spain.svg" TargetMode="External" Id="rId5" /><Relationship Type="http://schemas.openxmlformats.org/officeDocument/2006/relationships/audio" Target="/ppt/media/media1.m4a" Id="rId2" /><Relationship Type="http://schemas.microsoft.com/office/2007/relationships/media" Target="/ppt/media/media1.m4a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3" /><Relationship Type="http://schemas.openxmlformats.org/officeDocument/2006/relationships/image" Target="/ppt/media/image2.png" Id="rId5" /><Relationship Type="http://schemas.openxmlformats.org/officeDocument/2006/relationships/image" Target="/ppt/media/image3.png" Id="rId4" /><Relationship Type="http://schemas.openxmlformats.org/officeDocument/2006/relationships/audio" Target="/ppt/media/media2.m4a" Id="rId2" /><Relationship Type="http://schemas.microsoft.com/office/2007/relationships/media" Target="/ppt/media/media2.m4a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3" /><Relationship Type="http://schemas.openxmlformats.org/officeDocument/2006/relationships/image" Target="/ppt/media/image2.png" Id="rId5" /><Relationship Type="http://schemas.openxmlformats.org/officeDocument/2006/relationships/image" Target="/ppt/media/image4.jpeg" Id="rId4" /><Relationship Type="http://schemas.openxmlformats.org/officeDocument/2006/relationships/audio" Target="/ppt/media/media3.m4a" Id="rId2" /><Relationship Type="http://schemas.microsoft.com/office/2007/relationships/media" Target="/ppt/media/media3.m4a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3" /><Relationship Type="http://schemas.openxmlformats.org/officeDocument/2006/relationships/image" Target="/ppt/media/image6.jpg" Id="rId6" /><Relationship Type="http://schemas.openxmlformats.org/officeDocument/2006/relationships/image" Target="/ppt/media/image2.png" Id="rId10" /><Relationship Type="http://schemas.openxmlformats.org/officeDocument/2006/relationships/image" Target="/ppt/media/image5.jpg" Id="rId4" /><Relationship Type="http://schemas.openxmlformats.org/officeDocument/2006/relationships/hyperlink" Target="https://creativecommons.org/licenses/by-nc-nd/3.0/" TargetMode="External" Id="rId8" /><Relationship Type="http://schemas.openxmlformats.org/officeDocument/2006/relationships/hyperlink" Target="https://www.flickr.com/photos/melissadelzio/6814349946/" TargetMode="External" Id="rId7" /><Relationship Type="http://schemas.openxmlformats.org/officeDocument/2006/relationships/hyperlink" Target="https://www.flickr.com/photos/90182065@N05/16055758419" TargetMode="External" Id="rId5" /><Relationship Type="http://schemas.openxmlformats.org/officeDocument/2006/relationships/hyperlink" Target="https://creativecommons.org/licenses/by-nc/3.0/" TargetMode="External" Id="rId9" /><Relationship Type="http://schemas.openxmlformats.org/officeDocument/2006/relationships/audio" Target="/ppt/media/media4.m4a" Id="rId2" /><Relationship Type="http://schemas.microsoft.com/office/2007/relationships/media" Target="/ppt/media/media4.m4a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3" /><Relationship Type="http://schemas.openxmlformats.org/officeDocument/2006/relationships/image" Target="/ppt/media/image2.png" Id="rId6" /><Relationship Type="http://schemas.openxmlformats.org/officeDocument/2006/relationships/image" Target="/ppt/media/image8.png" Id="rId5" /><Relationship Type="http://schemas.openxmlformats.org/officeDocument/2006/relationships/image" Target="/ppt/media/image7.png" Id="rId4" /><Relationship Type="http://schemas.openxmlformats.org/officeDocument/2006/relationships/audio" Target="/ppt/media/media5.m4a" Id="rId2" /><Relationship Type="http://schemas.microsoft.com/office/2007/relationships/media" Target="/ppt/media/media5.m4a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diagramColors" Target="/ppt/diagrams/colors1.xml" Id="rId8" /><Relationship Type="http://schemas.openxmlformats.org/officeDocument/2006/relationships/slideLayout" Target="/ppt/slideLayouts/slideLayout2.xml" Id="rId3" /><Relationship Type="http://schemas.openxmlformats.org/officeDocument/2006/relationships/diagramQuickStyle" Target="/ppt/diagrams/quickStyle1.xml" Id="rId7" /><Relationship Type="http://schemas.openxmlformats.org/officeDocument/2006/relationships/diagramLayout" Target="/ppt/diagrams/layout1.xml" Id="rId6" /><Relationship Type="http://schemas.openxmlformats.org/officeDocument/2006/relationships/diagramData" Target="/ppt/diagrams/data1.xml" Id="rId5" /><Relationship Type="http://schemas.openxmlformats.org/officeDocument/2006/relationships/image" Target="/ppt/media/image2.png" Id="rId10" /><Relationship Type="http://schemas.openxmlformats.org/officeDocument/2006/relationships/image" Target="/ppt/media/image3.png" Id="rId4" /><Relationship Type="http://schemas.microsoft.com/office/2007/relationships/diagramDrawing" Target="/ppt/diagrams/drawing1.xml" Id="rId9" /><Relationship Type="http://schemas.openxmlformats.org/officeDocument/2006/relationships/audio" Target="/ppt/media/media6.m4a" Id="rId2" /><Relationship Type="http://schemas.microsoft.com/office/2007/relationships/media" Target="/ppt/media/media6.m4a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Layout" Target="/ppt/slideLayouts/slideLayout2.xml" Id="rId1" /><Relationship Type="http://schemas.openxmlformats.org/officeDocument/2006/relationships/hyperlink" Target="https://en.wikipedia.org/wiki/File:Flag_of_Spain.svg" TargetMode="External" Id="rId3" /><Relationship Type="http://schemas.openxmlformats.org/officeDocument/2006/relationships/hyperlink" Target="https://creativecommons.org/licenses/by-sa/3.0/" TargetMode="External" Id="rId4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quare&#10;&#10;Description automatically generated">
            <a:extLst>
              <a:ext uri="{FF2B5EF4-FFF2-40B4-BE49-F238E27FC236}">
                <a16:creationId xmlns:a16="http://schemas.microsoft.com/office/drawing/2014/main" id="{8CD690FA-7F23-496F-9E28-49F832BA75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594" b="413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5498C-4D13-459F-8EE5-D1DE05517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sz="5200" dirty="0">
                <a:solidFill>
                  <a:srgbClr val="FFFFFF"/>
                </a:solidFill>
              </a:rPr>
              <a:t>Barcelona</a:t>
            </a:r>
            <a:endParaRPr lang="en-MT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15D42-0A5E-449A-B685-541777378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Por Jaden</a:t>
            </a:r>
            <a:endParaRPr lang="en-MT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80EC4-6E16-4E40-9EAE-4B1E63FF0491}"/>
              </a:ext>
            </a:extLst>
          </p:cNvPr>
          <p:cNvSpPr txBox="1"/>
          <p:nvPr/>
        </p:nvSpPr>
        <p:spPr>
          <a:xfrm>
            <a:off x="9881910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MT" sz="700" dirty="0">
                <a:solidFill>
                  <a:srgbClr val="FFFFFF"/>
                </a:solidFill>
                <a:hlinkClick r:id="rId5" tooltip="https://en.wikipedia.org/wiki/File:Flag_of_Spain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MT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MT" sz="700" dirty="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MT" sz="700" dirty="0">
              <a:solidFill>
                <a:srgbClr val="FFFFFF"/>
              </a:solidFill>
            </a:endParaRPr>
          </a:p>
        </p:txBody>
      </p:sp>
      <p:pic>
        <p:nvPicPr>
          <p:cNvPr id="7" name="Slide 1">
            <a:hlinkClick r:id="" action="ppaction://media"/>
            <a:extLst>
              <a:ext uri="{FF2B5EF4-FFF2-40B4-BE49-F238E27FC236}">
                <a16:creationId xmlns:a16="http://schemas.microsoft.com/office/drawing/2014/main" id="{0928B99C-37CB-40D6-BC93-5A669DF47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825" y="63574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7E487F-9A15-46D3-B180-99D1748D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Lengua</a:t>
            </a:r>
            <a:endParaRPr lang="en-MT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17E50-E96D-4A8E-A2EF-CBE92E06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s-ES" sz="3000" dirty="0">
                <a:solidFill>
                  <a:srgbClr val="000000"/>
                </a:solidFill>
              </a:rPr>
              <a:t>La lengua utilizada en Barcelona es el catalán.</a:t>
            </a:r>
            <a:endParaRPr lang="en-MT" sz="3000" dirty="0">
              <a:solidFill>
                <a:srgbClr val="000000"/>
              </a:solidFill>
            </a:endParaRPr>
          </a:p>
        </p:txBody>
      </p:sp>
      <p:pic>
        <p:nvPicPr>
          <p:cNvPr id="4" name="Slide 2">
            <a:hlinkClick r:id="" action="ppaction://media"/>
            <a:extLst>
              <a:ext uri="{FF2B5EF4-FFF2-40B4-BE49-F238E27FC236}">
                <a16:creationId xmlns:a16="http://schemas.microsoft.com/office/drawing/2014/main" id="{E8412115-02FC-4106-A83D-2B1657AAC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19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2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7CC89-9F5B-4569-B76C-0CF7F0CF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79"/>
            <a:ext cx="4560584" cy="1191695"/>
          </a:xfrm>
        </p:spPr>
        <p:txBody>
          <a:bodyPr anchor="ctr">
            <a:normAutofit/>
          </a:bodyPr>
          <a:lstStyle/>
          <a:p>
            <a:r>
              <a:rPr lang="en-US" sz="4000" dirty="0"/>
              <a:t>La capital</a:t>
            </a:r>
            <a:endParaRPr lang="en-MT" sz="4000" dirty="0"/>
          </a:p>
        </p:txBody>
      </p:sp>
      <p:grpSp>
        <p:nvGrpSpPr>
          <p:cNvPr id="1033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Content Placeholder 1029">
            <a:extLst>
              <a:ext uri="{FF2B5EF4-FFF2-40B4-BE49-F238E27FC236}">
                <a16:creationId xmlns:a16="http://schemas.microsoft.com/office/drawing/2014/main" id="{00690D10-7431-41F1-B6F2-4691A6A50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s-ES" sz="2000" dirty="0"/>
              <a:t>Barcelona fue la capital de España de mil novecientos treinta y siete a mil novecientos treinta y nueve.</a:t>
            </a:r>
          </a:p>
          <a:p>
            <a:endParaRPr lang="es-ES" sz="2000" dirty="0"/>
          </a:p>
          <a:p>
            <a:r>
              <a:rPr lang="es-ES" sz="2000" dirty="0"/>
              <a:t>Barcelona es la capital de Cataluña.</a:t>
            </a:r>
            <a:endParaRPr lang="en-US" sz="20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pain presentation map | Vector World Maps">
            <a:extLst>
              <a:ext uri="{FF2B5EF4-FFF2-40B4-BE49-F238E27FC236}">
                <a16:creationId xmlns:a16="http://schemas.microsoft.com/office/drawing/2014/main" id="{8F7843D5-0811-472A-8AA0-F151D75D0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t="11400" r="17577" b="11391"/>
          <a:stretch/>
        </p:blipFill>
        <p:spPr bwMode="auto">
          <a:xfrm>
            <a:off x="5219700" y="509570"/>
            <a:ext cx="7008288" cy="58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Up 14">
            <a:extLst>
              <a:ext uri="{FF2B5EF4-FFF2-40B4-BE49-F238E27FC236}">
                <a16:creationId xmlns:a16="http://schemas.microsoft.com/office/drawing/2014/main" id="{FD797750-60E8-446E-9074-A7031FE507EE}"/>
              </a:ext>
            </a:extLst>
          </p:cNvPr>
          <p:cNvSpPr/>
          <p:nvPr/>
        </p:nvSpPr>
        <p:spPr>
          <a:xfrm rot="19464723">
            <a:off x="11499187" y="2547256"/>
            <a:ext cx="204187" cy="71909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T"/>
          </a:p>
        </p:txBody>
      </p:sp>
      <p:pic>
        <p:nvPicPr>
          <p:cNvPr id="16" name="Slide 3">
            <a:hlinkClick r:id="" action="ppaction://media"/>
            <a:extLst>
              <a:ext uri="{FF2B5EF4-FFF2-40B4-BE49-F238E27FC236}">
                <a16:creationId xmlns:a16="http://schemas.microsoft.com/office/drawing/2014/main" id="{0C8F8122-00E0-4CCD-A8EE-FE1CDD35A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2518" y="62325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6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ity at night&#10;&#10;Description automatically generated with low confidence">
            <a:extLst>
              <a:ext uri="{FF2B5EF4-FFF2-40B4-BE49-F238E27FC236}">
                <a16:creationId xmlns:a16="http://schemas.microsoft.com/office/drawing/2014/main" id="{1BEAE793-26D7-48B0-915B-BCC30F7655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9890" r="-2" b="207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Picture 7" descr="A picture containing sky, outdoor, beach, water&#10;&#10;Description automatically generated">
            <a:extLst>
              <a:ext uri="{FF2B5EF4-FFF2-40B4-BE49-F238E27FC236}">
                <a16:creationId xmlns:a16="http://schemas.microsoft.com/office/drawing/2014/main" id="{83ACC757-139C-4937-9C79-9D4288EDD1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38410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B33750-B8B7-4E8A-A412-896926D4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43" y="595922"/>
            <a:ext cx="5152842" cy="1916689"/>
          </a:xfrm>
        </p:spPr>
        <p:txBody>
          <a:bodyPr>
            <a:normAutofit/>
          </a:bodyPr>
          <a:lstStyle/>
          <a:p>
            <a:r>
              <a:rPr lang="es-ES" sz="3400" dirty="0"/>
              <a:t>Barcelona es a menudo conocida por su vida nocturna y escena marina.</a:t>
            </a:r>
            <a:endParaRPr lang="en-MT" sz="3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FB75834-26BC-4364-AE40-1F904B04A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s-ES" sz="2500" dirty="0"/>
              <a:t>Barcelona no tenía arena hasta que consiguió algo de Egipto en mil novecientos noventa y dos.</a:t>
            </a:r>
            <a:endParaRPr lang="en-US" sz="2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801AF-7D3E-4111-9748-D02EA4B57725}"/>
              </a:ext>
            </a:extLst>
          </p:cNvPr>
          <p:cNvSpPr txBox="1"/>
          <p:nvPr/>
        </p:nvSpPr>
        <p:spPr>
          <a:xfrm>
            <a:off x="9732673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MT" sz="700">
                <a:solidFill>
                  <a:srgbClr val="FFFFFF"/>
                </a:solidFill>
                <a:hlinkClick r:id="rId5" tooltip="https://www.flickr.com/photos/90182065@N05/160557584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MT" sz="700">
                <a:solidFill>
                  <a:srgbClr val="FFFFFF"/>
                </a:solidFill>
              </a:rPr>
              <a:t> by Unknown Author is licensed under </a:t>
            </a:r>
            <a:r>
              <a:rPr lang="en-MT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MT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8B27E-792C-40BC-A6B9-53C14E0D7363}"/>
              </a:ext>
            </a:extLst>
          </p:cNvPr>
          <p:cNvSpPr txBox="1"/>
          <p:nvPr/>
        </p:nvSpPr>
        <p:spPr>
          <a:xfrm>
            <a:off x="7400107" y="687070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MT" sz="700">
                <a:solidFill>
                  <a:srgbClr val="FFFFFF"/>
                </a:solidFill>
                <a:hlinkClick r:id="rId7" tooltip="https://www.flickr.com/photos/melissadelzio/681434994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MT" sz="700">
                <a:solidFill>
                  <a:srgbClr val="FFFFFF"/>
                </a:solidFill>
              </a:rPr>
              <a:t> by Unknown Author is licensed under </a:t>
            </a:r>
            <a:r>
              <a:rPr lang="en-MT" sz="700">
                <a:solidFill>
                  <a:srgbClr val="FFFFFF"/>
                </a:solidFill>
                <a:hlinkClick r:id="rId9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MT" sz="700">
              <a:solidFill>
                <a:srgbClr val="FFFFFF"/>
              </a:solidFill>
            </a:endParaRPr>
          </a:p>
        </p:txBody>
      </p:sp>
      <p:pic>
        <p:nvPicPr>
          <p:cNvPr id="10" name="Slide 4">
            <a:hlinkClick r:id="" action="ppaction://media"/>
            <a:extLst>
              <a:ext uri="{FF2B5EF4-FFF2-40B4-BE49-F238E27FC236}">
                <a16:creationId xmlns:a16="http://schemas.microsoft.com/office/drawing/2014/main" id="{80EA1B3F-2A31-4AD6-94F0-2923FCAA41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1937" y="61333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A24211-FA10-4305-9476-2C51ED92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Distritos</a:t>
            </a:r>
            <a:endParaRPr lang="en-MT" dirty="0">
              <a:solidFill>
                <a:srgbClr val="000000"/>
              </a:solidFill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90E45225-9F24-45B7-AFB2-27B272DAD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Autofit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Ciutat Vella</a:t>
            </a:r>
          </a:p>
          <a:p>
            <a:r>
              <a:rPr lang="en-US" sz="2500" dirty="0" err="1">
                <a:solidFill>
                  <a:srgbClr val="000000"/>
                </a:solidFill>
              </a:rPr>
              <a:t>Eixample</a:t>
            </a:r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 err="1">
                <a:solidFill>
                  <a:srgbClr val="000000"/>
                </a:solidFill>
              </a:rPr>
              <a:t>Sants-Montjüic</a:t>
            </a:r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Les </a:t>
            </a:r>
            <a:r>
              <a:rPr lang="en-US" sz="2500" dirty="0" err="1">
                <a:solidFill>
                  <a:srgbClr val="000000"/>
                </a:solidFill>
              </a:rPr>
              <a:t>Corts</a:t>
            </a:r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 err="1">
                <a:solidFill>
                  <a:srgbClr val="000000"/>
                </a:solidFill>
              </a:rPr>
              <a:t>Sarria</a:t>
            </a:r>
            <a:r>
              <a:rPr lang="en-US" sz="2500" dirty="0">
                <a:solidFill>
                  <a:srgbClr val="000000"/>
                </a:solidFill>
              </a:rPr>
              <a:t>-Sant </a:t>
            </a:r>
            <a:r>
              <a:rPr lang="en-US" sz="2500" dirty="0" err="1">
                <a:solidFill>
                  <a:srgbClr val="000000"/>
                </a:solidFill>
              </a:rPr>
              <a:t>Gervasi</a:t>
            </a:r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 err="1">
                <a:solidFill>
                  <a:srgbClr val="000000"/>
                </a:solidFill>
              </a:rPr>
              <a:t>Gracia</a:t>
            </a:r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Horta-</a:t>
            </a:r>
            <a:r>
              <a:rPr lang="en-US" sz="2500" dirty="0" err="1">
                <a:solidFill>
                  <a:srgbClr val="000000"/>
                </a:solidFill>
              </a:rPr>
              <a:t>Guinardo</a:t>
            </a:r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 err="1">
                <a:solidFill>
                  <a:srgbClr val="000000"/>
                </a:solidFill>
              </a:rPr>
              <a:t>Nou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Barris</a:t>
            </a:r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Sant Andreu</a:t>
            </a:r>
          </a:p>
          <a:p>
            <a:r>
              <a:rPr lang="en-US" sz="2500" dirty="0">
                <a:solidFill>
                  <a:srgbClr val="000000"/>
                </a:solidFill>
              </a:rPr>
              <a:t>Sant Marti</a:t>
            </a:r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Map&#10;&#10;Description automatically generated">
            <a:extLst>
              <a:ext uri="{FF2B5EF4-FFF2-40B4-BE49-F238E27FC236}">
                <a16:creationId xmlns:a16="http://schemas.microsoft.com/office/drawing/2014/main" id="{D90E606B-B9E5-4DCD-9C72-613245300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r="3" b="3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5">
            <a:hlinkClick r:id="" action="ppaction://media"/>
            <a:extLst>
              <a:ext uri="{FF2B5EF4-FFF2-40B4-BE49-F238E27FC236}">
                <a16:creationId xmlns:a16="http://schemas.microsoft.com/office/drawing/2014/main" id="{57F22872-1CAB-4F1C-9376-6626A2D72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552" y="2826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9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6A99E-9892-4FFB-AEEB-51903254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La </a:t>
            </a:r>
            <a:r>
              <a:rPr lang="es-CL" sz="4000">
                <a:solidFill>
                  <a:srgbClr val="FFFFFF"/>
                </a:solidFill>
              </a:rPr>
              <a:t>población</a:t>
            </a:r>
            <a:endParaRPr lang="en-MT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ADFB91-3CE1-47DC-8DFB-7F957C704C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17062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SLide 6">
            <a:hlinkClick r:id="" action="ppaction://media"/>
            <a:extLst>
              <a:ext uri="{FF2B5EF4-FFF2-40B4-BE49-F238E27FC236}">
                <a16:creationId xmlns:a16="http://schemas.microsoft.com/office/drawing/2014/main" id="{DCF2D2E6-2E8C-4D00-BD0B-CB456164A2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5601" y="60313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square&#10;&#10;Description automatically generated">
            <a:extLst>
              <a:ext uri="{FF2B5EF4-FFF2-40B4-BE49-F238E27FC236}">
                <a16:creationId xmlns:a16="http://schemas.microsoft.com/office/drawing/2014/main" id="{39A02B51-42FD-4E0B-9AA1-7B91CB4CFC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594" b="4137"/>
          <a:stretch/>
        </p:blipFill>
        <p:spPr>
          <a:xfrm>
            <a:off x="-3049" y="-100018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B62E4B-D920-45DE-B0AE-EAFD197C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5400182"/>
          </a:xfrm>
        </p:spPr>
        <p:txBody>
          <a:bodyPr>
            <a:normAutofit/>
          </a:bodyPr>
          <a:lstStyle/>
          <a:p>
            <a:pPr algn="r"/>
            <a:r>
              <a:rPr lang="es-CL" sz="7500" dirty="0">
                <a:solidFill>
                  <a:srgbClr val="FFFFFF"/>
                </a:solidFill>
              </a:rPr>
              <a:t>Gracias</a:t>
            </a:r>
            <a:endParaRPr lang="en-MT" sz="7500" dirty="0">
              <a:solidFill>
                <a:srgbClr val="FFFFFF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E17EF5-69D3-400F-934B-20092BD59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957665"/>
            <a:ext cx="9792471" cy="3171423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2F243-2EDC-42F7-AEC1-D2D6F5E731F3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MT" sz="700">
                <a:solidFill>
                  <a:srgbClr val="FFFFFF"/>
                </a:solidFill>
                <a:hlinkClick r:id="rId3" tooltip="https://en.wikipedia.org/wiki/File:Flag_of_Spain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MT" sz="700">
                <a:solidFill>
                  <a:srgbClr val="FFFFFF"/>
                </a:solidFill>
              </a:rPr>
              <a:t> by Unknown Author is licensed under </a:t>
            </a:r>
            <a:r>
              <a:rPr lang="en-MT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M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9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F841260B8034D8CC19AA7D3B95677" ma:contentTypeVersion="11" ma:contentTypeDescription="Create a new document." ma:contentTypeScope="" ma:versionID="67b87b645b19eb9ba992d3ea37c80b0f">
  <xsd:schema xmlns:xsd="http://www.w3.org/2001/XMLSchema" xmlns:xs="http://www.w3.org/2001/XMLSchema" xmlns:p="http://schemas.microsoft.com/office/2006/metadata/properties" xmlns:ns2="f554377c-0811-4542-b3f4-c4cf1d9438dc" targetNamespace="http://schemas.microsoft.com/office/2006/metadata/properties" ma:root="true" ma:fieldsID="2dfbf867751767b26fee997d4a1723ea" ns2:_="">
    <xsd:import namespace="f554377c-0811-4542-b3f4-c4cf1d9438dc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4377c-0811-4542-b3f4-c4cf1d9438dc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f554377c-0811-4542-b3f4-c4cf1d9438dc" xsi:nil="true"/>
  </documentManagement>
</p:properties>
</file>

<file path=customXml/itemProps1.xml><?xml version="1.0" encoding="utf-8"?>
<ds:datastoreItem xmlns:ds="http://schemas.openxmlformats.org/officeDocument/2006/customXml" ds:itemID="{BBD89BBA-7D06-4F63-9C05-1FA260720CDB}"/>
</file>

<file path=customXml/itemProps2.xml><?xml version="1.0" encoding="utf-8"?>
<ds:datastoreItem xmlns:ds="http://schemas.openxmlformats.org/officeDocument/2006/customXml" ds:itemID="{3DEF223B-D725-4C39-ACDA-B1201B12C53E}"/>
</file>

<file path=customXml/itemProps3.xml><?xml version="1.0" encoding="utf-8"?>
<ds:datastoreItem xmlns:ds="http://schemas.openxmlformats.org/officeDocument/2006/customXml" ds:itemID="{15211158-3099-4CCB-B037-6CF25CFE00C7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149</Words>
  <Application>Microsoft Office PowerPoint</Application>
  <PresentationFormat>Widescreen</PresentationFormat>
  <Paragraphs>29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Barcelona</vt:lpstr>
      <vt:lpstr>Lengua</vt:lpstr>
      <vt:lpstr>La capital</vt:lpstr>
      <vt:lpstr>Barcelona es a menudo conocida por su vida nocturna y escena marina.</vt:lpstr>
      <vt:lpstr>Distritos</vt:lpstr>
      <vt:lpstr>La población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Barcelona</dc:title>
  <dc:creator>Jaden Muscat Martin</dc:creator>
  <cp:lastModifiedBy>Jaden Muscat Martin</cp:lastModifiedBy>
  <cp:revision>7</cp:revision>
  <dcterms:created xsi:type="dcterms:W3CDTF">2021-04-10T08:28:18Z</dcterms:created>
  <dcterms:modified xsi:type="dcterms:W3CDTF">2021-04-10T09:39:23Z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0x010100CE3F841260B8034D8CC19AA7D3B95677</vt:lpwstr>
  </property>
</Properties>
</file>