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jpg" ContentType="image/jpeg"/>
  <Default Extension="png" ContentType="image/png"/>
  <Default Extension="m4a" ContentType="audio/mp4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customXml/item3.xml" ContentType="application/xml"/>
  <Override PartName="/customXml/itemProps3.xml" ContentType="application/vnd.openxmlformats-officedocument.customXmlProperties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customXml/item2.xml" ContentType="application/xml"/>
  <Override PartName="/customXml/itemProps2.xml" ContentType="application/vnd.openxmlformats-officedocument.customXmlProperties+xml"/>
  <Override PartName="/ppt/slides/slide1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viewProps" Target="/ppt/viewProps.xml" Id="rId13" /><Relationship Type="http://schemas.openxmlformats.org/officeDocument/2006/relationships/customXml" Target="/customXml/item3.xml" Id="rId18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presProps" Target="/ppt/presProps.xml" Id="rId12" /><Relationship Type="http://schemas.openxmlformats.org/officeDocument/2006/relationships/customXml" Target="/customXml/item2.xml" Id="rId17" /><Relationship Type="http://schemas.openxmlformats.org/officeDocument/2006/relationships/slide" Target="/ppt/slides/slide1.xml" Id="rId2" /><Relationship Type="http://schemas.openxmlformats.org/officeDocument/2006/relationships/customXml" Target="/customXml/item1.xml" Id="rId16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4.xml" Id="rId5" /><Relationship Type="http://schemas.openxmlformats.org/officeDocument/2006/relationships/tableStyles" Target="/ppt/tableStyles.xml" Id="rId15" /><Relationship Type="http://schemas.openxmlformats.org/officeDocument/2006/relationships/slide" Target="/ppt/slides/slide9.xml" Id="rId10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theme" Target="/ppt/theme/theme1.xml" Id="rId14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2.jpg" Id="rId2" /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2F1349-A711-440B-A0DC-00AE2DDD35C4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8903-4765-48E9-9B63-A4451A31910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49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1349-A711-440B-A0DC-00AE2DDD35C4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8903-4765-48E9-9B63-A4451A319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0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1349-A711-440B-A0DC-00AE2DDD35C4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8903-4765-48E9-9B63-A4451A319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22542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02F1349-A711-440B-A0DC-00AE2DDD35C4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858903-4765-48E9-9B63-A4451A31910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17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9" r:id="rId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3" /><Relationship Type="http://schemas.openxmlformats.org/officeDocument/2006/relationships/image" Target="/ppt/media/image3.png" Id="rId4" /><Relationship Type="http://schemas.openxmlformats.org/officeDocument/2006/relationships/audio" Target="/ppt/media/media1.m4a" Id="rId2" /><Relationship Type="http://schemas.microsoft.com/office/2007/relationships/media" Target="/ppt/media/media1.m4a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" /><Relationship Type="http://schemas.openxmlformats.org/officeDocument/2006/relationships/image" Target="/ppt/media/image3.png" Id="rId4" /><Relationship Type="http://schemas.openxmlformats.org/officeDocument/2006/relationships/audio" Target="/ppt/media/media10.m4a" Id="rId2" /><Relationship Type="http://schemas.microsoft.com/office/2007/relationships/media" Target="/ppt/media/media10.m4a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3" /><Relationship Type="http://schemas.openxmlformats.org/officeDocument/2006/relationships/image" Target="/ppt/media/image3.png" Id="rId5" /><Relationship Type="http://schemas.openxmlformats.org/officeDocument/2006/relationships/image" Target="/ppt/media/image4.jpeg" Id="rId4" /><Relationship Type="http://schemas.openxmlformats.org/officeDocument/2006/relationships/audio" Target="/ppt/media/media2.m4a" Id="rId2" /><Relationship Type="http://schemas.microsoft.com/office/2007/relationships/media" Target="/ppt/media/media2.m4a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3" /><Relationship Type="http://schemas.openxmlformats.org/officeDocument/2006/relationships/image" Target="/ppt/media/image3.png" Id="rId5" /><Relationship Type="http://schemas.openxmlformats.org/officeDocument/2006/relationships/image" Target="/ppt/media/image5.png" Id="rId4" /><Relationship Type="http://schemas.openxmlformats.org/officeDocument/2006/relationships/audio" Target="/ppt/media/media3.m4a" Id="rId2" /><Relationship Type="http://schemas.microsoft.com/office/2007/relationships/media" Target="/ppt/media/media3.m4a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10.jpeg" Id="rId8" /><Relationship Type="http://schemas.openxmlformats.org/officeDocument/2006/relationships/slideLayout" Target="/ppt/slideLayouts/slideLayout2.xml" Id="rId3" /><Relationship Type="http://schemas.openxmlformats.org/officeDocument/2006/relationships/image" Target="/ppt/media/image9.jpeg" Id="rId7" /><Relationship Type="http://schemas.openxmlformats.org/officeDocument/2006/relationships/image" Target="/ppt/media/image8.png" Id="rId6" /><Relationship Type="http://schemas.openxmlformats.org/officeDocument/2006/relationships/image" Target="/ppt/media/image7.jpeg" Id="rId5" /><Relationship Type="http://schemas.openxmlformats.org/officeDocument/2006/relationships/image" Target="/ppt/media/image3.png" Id="rId10" /><Relationship Type="http://schemas.openxmlformats.org/officeDocument/2006/relationships/image" Target="/ppt/media/image6.png" Id="rId4" /><Relationship Type="http://schemas.openxmlformats.org/officeDocument/2006/relationships/image" Target="/ppt/media/image11.png" Id="rId9" /><Relationship Type="http://schemas.openxmlformats.org/officeDocument/2006/relationships/audio" Target="/ppt/media/media4.m4a" Id="rId2" /><Relationship Type="http://schemas.microsoft.com/office/2007/relationships/media" Target="/ppt/media/media4.m4a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3" /><Relationship Type="http://schemas.openxmlformats.org/officeDocument/2006/relationships/image" Target="/ppt/media/image3.png" Id="rId5" /><Relationship Type="http://schemas.openxmlformats.org/officeDocument/2006/relationships/image" Target="/ppt/media/image12.png" Id="rId4" /><Relationship Type="http://schemas.openxmlformats.org/officeDocument/2006/relationships/audio" Target="/ppt/media/media5.m4a" Id="rId2" /><Relationship Type="http://schemas.microsoft.com/office/2007/relationships/media" Target="/ppt/media/media5.m4a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17.png" Id="rId8" /><Relationship Type="http://schemas.openxmlformats.org/officeDocument/2006/relationships/slideLayout" Target="/ppt/slideLayouts/slideLayout2.xml" Id="rId3" /><Relationship Type="http://schemas.openxmlformats.org/officeDocument/2006/relationships/image" Target="/ppt/media/image16.png" Id="rId7" /><Relationship Type="http://schemas.openxmlformats.org/officeDocument/2006/relationships/image" Target="/ppt/media/image15.png" Id="rId6" /><Relationship Type="http://schemas.openxmlformats.org/officeDocument/2006/relationships/image" Target="/ppt/media/image14.png" Id="rId5" /><Relationship Type="http://schemas.openxmlformats.org/officeDocument/2006/relationships/image" Target="/ppt/media/image3.png" Id="rId10" /><Relationship Type="http://schemas.openxmlformats.org/officeDocument/2006/relationships/image" Target="/ppt/media/image13.png" Id="rId4" /><Relationship Type="http://schemas.openxmlformats.org/officeDocument/2006/relationships/image" Target="/ppt/media/image18.png" Id="rId9" /><Relationship Type="http://schemas.openxmlformats.org/officeDocument/2006/relationships/audio" Target="/ppt/media/media6.m4a" Id="rId2" /><Relationship Type="http://schemas.microsoft.com/office/2007/relationships/media" Target="/ppt/media/media6.m4a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3" /><Relationship Type="http://schemas.openxmlformats.org/officeDocument/2006/relationships/image" Target="/ppt/media/image3.png" Id="rId6" /><Relationship Type="http://schemas.openxmlformats.org/officeDocument/2006/relationships/image" Target="/ppt/media/image20.png" Id="rId5" /><Relationship Type="http://schemas.openxmlformats.org/officeDocument/2006/relationships/image" Target="/ppt/media/image19.png" Id="rId4" /><Relationship Type="http://schemas.openxmlformats.org/officeDocument/2006/relationships/audio" Target="/ppt/media/media7.m4a" Id="rId2" /><Relationship Type="http://schemas.microsoft.com/office/2007/relationships/media" Target="/ppt/media/media7.m4a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3" /><Relationship Type="http://schemas.openxmlformats.org/officeDocument/2006/relationships/image" Target="/ppt/media/image3.png" Id="rId5" /><Relationship Type="http://schemas.openxmlformats.org/officeDocument/2006/relationships/image" Target="/ppt/media/image21.png" Id="rId4" /><Relationship Type="http://schemas.openxmlformats.org/officeDocument/2006/relationships/audio" Target="/ppt/media/media8.m4a" Id="rId2" /><Relationship Type="http://schemas.microsoft.com/office/2007/relationships/media" Target="/ppt/media/media8.m4a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" /><Relationship Type="http://schemas.openxmlformats.org/officeDocument/2006/relationships/image" Target="/ppt/media/image3.png" Id="rId5" /><Relationship Type="http://schemas.openxmlformats.org/officeDocument/2006/relationships/image" Target="/ppt/media/image22.png" Id="rId4" /><Relationship Type="http://schemas.openxmlformats.org/officeDocument/2006/relationships/audio" Target="/ppt/media/media9.m4a" Id="rId2" /><Relationship Type="http://schemas.microsoft.com/office/2007/relationships/media" Target="/ppt/media/media9.m4a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048500" cy="1463040"/>
          </a:xfrm>
        </p:spPr>
        <p:txBody>
          <a:bodyPr/>
          <a:lstStyle/>
          <a:p>
            <a:r>
              <a:rPr lang="es-ES" sz="9600" dirty="0"/>
              <a:t>Sevilla</a:t>
            </a:r>
            <a:r>
              <a:rPr lang="es-ES" dirty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5524501"/>
            <a:ext cx="3136900" cy="898676"/>
          </a:xfrm>
        </p:spPr>
        <p:txBody>
          <a:bodyPr/>
          <a:lstStyle/>
          <a:p>
            <a:r>
              <a:rPr lang="ja-JP" altLang="en-US" dirty="0" smtClean="0"/>
              <a:t>　</a:t>
            </a:r>
            <a:r>
              <a:rPr lang="en-US" sz="2400" dirty="0" smtClean="0"/>
              <a:t>Oscar </a:t>
            </a:r>
            <a:r>
              <a:rPr lang="en-US" altLang="ja-JP" sz="2400" dirty="0" smtClean="0"/>
              <a:t>Vassallo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8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Kiev</a:t>
            </a:r>
            <a:endParaRPr lang="en-GB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00" y="6134100"/>
            <a:ext cx="850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150">
        <p:circle/>
      </p:transition>
    </mc:Choice>
    <mc:Fallback>
      <p:transition spd="slow" advTm="111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473" objId="4"/>
        <p14:stopEvt time="8329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635000" y="2720975"/>
            <a:ext cx="115570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¡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Visita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Sevilla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sentir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cultura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nostálgica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española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00" y="5880100"/>
            <a:ext cx="800100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6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858">
        <p:circle/>
      </p:transition>
    </mc:Choice>
    <mc:Fallback>
      <p:transition spd="slow" advTm="885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513" objId="2"/>
        <p14:stopEvt time="805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sz="1800" dirty="0"/>
          </a:p>
        </p:txBody>
      </p:sp>
      <p:pic>
        <p:nvPicPr>
          <p:cNvPr id="1026" name="Picture 2" descr="Spain Map of Regions and Provinces - OrangeSmile.co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78604"/>
            <a:ext cx="6032499" cy="628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787399"/>
            <a:ext cx="5588000" cy="55213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dirty="0" smtClean="0">
                <a:latin typeface="+mj-lt"/>
              </a:rPr>
              <a:t>Sevilla es la capital de Andalucía en el sur de España.</a:t>
            </a:r>
            <a:endParaRPr lang="en-GB" sz="4400" dirty="0" smtClean="0">
              <a:latin typeface="+mj-lt"/>
            </a:endParaRPr>
          </a:p>
          <a:p>
            <a:endParaRPr lang="es-ES" dirty="0" smtClean="0">
              <a:latin typeface="+mj-lt"/>
            </a:endParaRPr>
          </a:p>
          <a:p>
            <a:endParaRPr lang="es-ES" dirty="0">
              <a:latin typeface="+mj-lt"/>
            </a:endParaRPr>
          </a:p>
          <a:p>
            <a:r>
              <a:rPr lang="es-ES" sz="3000" dirty="0" smtClean="0">
                <a:latin typeface="+mj-lt"/>
              </a:rPr>
              <a:t>Es famosa por su </a:t>
            </a:r>
            <a:r>
              <a:rPr lang="es-ES" sz="4000" dirty="0" smtClean="0">
                <a:latin typeface="+mj-lt"/>
              </a:rPr>
              <a:t>“</a:t>
            </a:r>
            <a:r>
              <a:rPr lang="es-ES" sz="4300" u="sng" dirty="0" smtClean="0">
                <a:latin typeface="+mj-lt"/>
              </a:rPr>
              <a:t>flamenco” </a:t>
            </a:r>
            <a:r>
              <a:rPr lang="es-ES" sz="4300" dirty="0" smtClean="0">
                <a:latin typeface="+mj-lt"/>
              </a:rPr>
              <a:t>y </a:t>
            </a:r>
            <a:r>
              <a:rPr lang="es-ES" sz="4300" u="sng" dirty="0" smtClean="0">
                <a:latin typeface="+mj-lt"/>
              </a:rPr>
              <a:t>“corridas de toros</a:t>
            </a:r>
            <a:r>
              <a:rPr lang="es-ES" sz="4300" dirty="0" smtClean="0">
                <a:latin typeface="+mj-lt"/>
              </a:rPr>
              <a:t>”.</a:t>
            </a:r>
            <a:endParaRPr lang="en-GB" sz="4300" dirty="0" smtClean="0">
              <a:latin typeface="+mj-lt"/>
            </a:endParaRPr>
          </a:p>
          <a:p>
            <a:r>
              <a:rPr lang="es-ES" sz="3000" dirty="0" smtClean="0">
                <a:latin typeface="+mj-lt"/>
              </a:rPr>
              <a:t>Esta ciudad tiene muchas atracciones </a:t>
            </a:r>
            <a:r>
              <a:rPr lang="es-ES" sz="4800" dirty="0" smtClean="0">
                <a:latin typeface="+mj-lt"/>
              </a:rPr>
              <a:t>culturales</a:t>
            </a:r>
            <a:r>
              <a:rPr lang="es-ES" sz="3000" dirty="0" smtClean="0">
                <a:latin typeface="+mj-lt"/>
              </a:rPr>
              <a:t>.</a:t>
            </a:r>
            <a:endParaRPr lang="en-GB" sz="3000" dirty="0" smtClean="0">
              <a:latin typeface="+mj-lt"/>
            </a:endParaRPr>
          </a:p>
          <a:p>
            <a:r>
              <a:rPr lang="es-ES" sz="3000" dirty="0" smtClean="0">
                <a:latin typeface="+mj-lt"/>
              </a:rPr>
              <a:t>Muchas turistas de todo el mundo visitan.</a:t>
            </a:r>
            <a:endParaRPr lang="en-GB" sz="3000" dirty="0">
              <a:latin typeface="+mj-lt"/>
            </a:endParaRPr>
          </a:p>
        </p:txBody>
      </p:sp>
      <p:sp>
        <p:nvSpPr>
          <p:cNvPr id="10" name="AutoShape 4" descr="Dance Around the World: Flamenco – Dance Pundit"/>
          <p:cNvSpPr>
            <a:spLocks noChangeAspect="1" noChangeArrowheads="1"/>
          </p:cNvSpPr>
          <p:nvPr/>
        </p:nvSpPr>
        <p:spPr bwMode="auto">
          <a:xfrm>
            <a:off x="155574" y="2286000"/>
            <a:ext cx="2130426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nce Around the World: Flamenco – Dance Pund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8" descr="Dance Around the World: Flamenco – Dance Pundit"/>
          <p:cNvSpPr>
            <a:spLocks noChangeAspect="1" noChangeArrowheads="1"/>
          </p:cNvSpPr>
          <p:nvPr/>
        </p:nvSpPr>
        <p:spPr bwMode="auto">
          <a:xfrm flipH="1" flipV="1">
            <a:off x="155572" y="-144466"/>
            <a:ext cx="6710365" cy="67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6350000" y="4762500"/>
            <a:ext cx="876300" cy="723900"/>
          </a:xfrm>
          <a:prstGeom prst="rightArrow">
            <a:avLst>
              <a:gd name="adj1" fmla="val 50000"/>
              <a:gd name="adj2" fmla="val 40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572" y="5994400"/>
            <a:ext cx="771528" cy="7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7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6194">
        <p:circle/>
      </p:transition>
    </mc:Choice>
    <mc:Fallback>
      <p:transition spd="slow" advTm="2619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933" objId="2"/>
        <p14:stopEvt time="24925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28" y="636016"/>
            <a:ext cx="9720072" cy="951484"/>
          </a:xfrm>
        </p:spPr>
        <p:txBody>
          <a:bodyPr/>
          <a:lstStyle/>
          <a:p>
            <a:r>
              <a:rPr lang="es-ES" dirty="0"/>
              <a:t>destino turístico de Sevilla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385824"/>
            <a:ext cx="6426199" cy="5065776"/>
          </a:xfrm>
        </p:spPr>
        <p:txBody>
          <a:bodyPr>
            <a:noAutofit/>
          </a:bodyPr>
          <a:lstStyle/>
          <a:p>
            <a:r>
              <a:rPr lang="es-ES" sz="2400" dirty="0"/>
              <a:t>El primer destino turístico de Sevilla </a:t>
            </a:r>
            <a:r>
              <a:rPr lang="es-ES" sz="2400" dirty="0" smtClean="0"/>
              <a:t>es</a:t>
            </a:r>
          </a:p>
          <a:p>
            <a:r>
              <a:rPr lang="es-ES" sz="2800" b="1" u="sng" dirty="0" smtClean="0">
                <a:latin typeface="+mj-lt"/>
              </a:rPr>
              <a:t>la </a:t>
            </a:r>
            <a:r>
              <a:rPr lang="es-ES" sz="2800" b="1" u="sng" dirty="0">
                <a:latin typeface="+mj-lt"/>
              </a:rPr>
              <a:t>Catedral de Sevilla y la Giralda</a:t>
            </a:r>
            <a:r>
              <a:rPr lang="es-ES" sz="2400" b="1" i="1" dirty="0"/>
              <a:t>.</a:t>
            </a:r>
            <a:endParaRPr lang="en-GB" sz="2400" b="1" i="1" dirty="0"/>
          </a:p>
          <a:p>
            <a:r>
              <a:rPr lang="es-ES" sz="2400" dirty="0"/>
              <a:t>Está en el Libro Guinness de los registros como la catedral más grande del mundo.</a:t>
            </a:r>
            <a:endParaRPr lang="en-GB" sz="2400" dirty="0"/>
          </a:p>
          <a:p>
            <a:r>
              <a:rPr lang="es-ES" sz="2400" dirty="0"/>
              <a:t>También se registró como Patrimonio de la Humanidad por la UNESCO </a:t>
            </a:r>
            <a:r>
              <a:rPr lang="es-ES" sz="2400" dirty="0" smtClean="0"/>
              <a:t>en mil novecientos ochenta y siete.</a:t>
            </a:r>
            <a:endParaRPr lang="en-GB" sz="2400" dirty="0"/>
          </a:p>
          <a:p>
            <a:r>
              <a:rPr lang="es-ES" sz="2400" dirty="0"/>
              <a:t>Una famosa tumba del Cristóbal Colón(un explorador italiano) está dentro. </a:t>
            </a:r>
            <a:endParaRPr lang="en-GB" sz="2400" dirty="0"/>
          </a:p>
          <a:p>
            <a:r>
              <a:rPr lang="es-ES" sz="2400" dirty="0"/>
              <a:t>También puedes subir a la Giralda y ver la bonita vista de la ciudad.</a:t>
            </a:r>
            <a:endParaRPr lang="en-GB" sz="2400" dirty="0"/>
          </a:p>
          <a:p>
            <a:r>
              <a:rPr lang="es-ES" sz="2400" dirty="0"/>
              <a:t>La iluminación por la noche también es fantástica.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AutoShape 2" descr="Seville Cathedral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00" y="1816100"/>
            <a:ext cx="4318000" cy="46355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575" y="6057900"/>
            <a:ext cx="619125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6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4562">
        <p:circle/>
      </p:transition>
    </mc:Choice>
    <mc:Fallback>
      <p:transition spd="slow" advTm="545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274" objId="7"/>
        <p14:stopEvt time="53683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099" y="585216"/>
            <a:ext cx="3098799" cy="2475484"/>
          </a:xfrm>
          <a:prstGeom prst="rect">
            <a:avLst/>
          </a:prstGeom>
        </p:spPr>
      </p:pic>
      <p:pic>
        <p:nvPicPr>
          <p:cNvPr id="4098" name="Picture 2" descr="Catedral de Sevilla de noche - Picture of Hotel Dona Maria, Seville -  Tripadvisor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39" y="3060700"/>
            <a:ext cx="357327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451" y="3302000"/>
            <a:ext cx="2355850" cy="2755900"/>
          </a:xfrm>
          <a:prstGeom prst="rect">
            <a:avLst/>
          </a:prstGeom>
        </p:spPr>
      </p:pic>
      <p:pic>
        <p:nvPicPr>
          <p:cNvPr id="4100" name="Picture 4" descr="Catedral de Sevilla - Home | Fac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799" y="585216"/>
            <a:ext cx="3771902" cy="29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isit to the Seville Cathedral: best of Sevil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27" y="585216"/>
            <a:ext cx="3509773" cy="24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352" y="3746500"/>
            <a:ext cx="4298948" cy="25527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5100" y="5854700"/>
            <a:ext cx="685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0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419">
        <p:circle/>
      </p:transition>
    </mc:Choice>
    <mc:Fallback>
      <p:transition spd="slow" advTm="1241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auseEvt time="1844" objId="2"/>
        <p14:seekEvt time="1844" objId="2" seek="0"/>
        <p14:resumeEvt time="2623" objId="2"/>
        <p14:stopEvt time="8692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destino turístico de Sevilla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993900"/>
            <a:ext cx="5833872" cy="4315460"/>
          </a:xfrm>
        </p:spPr>
        <p:txBody>
          <a:bodyPr/>
          <a:lstStyle/>
          <a:p>
            <a:r>
              <a:rPr lang="es-ES" sz="2400" dirty="0"/>
              <a:t>El segundo destino en Sevilla </a:t>
            </a:r>
            <a:r>
              <a:rPr lang="es-ES" sz="2400" dirty="0" smtClean="0"/>
              <a:t>es</a:t>
            </a:r>
          </a:p>
          <a:p>
            <a:r>
              <a:rPr lang="es-ES" sz="2400" dirty="0" smtClean="0"/>
              <a:t>el </a:t>
            </a:r>
            <a:r>
              <a:rPr lang="es-ES" sz="2800" b="1" u="sng" dirty="0" smtClean="0">
                <a:latin typeface="+mj-lt"/>
              </a:rPr>
              <a:t>Alcázar </a:t>
            </a:r>
            <a:r>
              <a:rPr lang="es-ES" sz="2800" b="1" u="sng" dirty="0">
                <a:latin typeface="+mj-lt"/>
              </a:rPr>
              <a:t>de </a:t>
            </a:r>
            <a:r>
              <a:rPr lang="es-ES" sz="2800" b="1" u="sng" dirty="0" smtClean="0">
                <a:latin typeface="+mj-lt"/>
              </a:rPr>
              <a:t>Sevilla</a:t>
            </a:r>
            <a:r>
              <a:rPr lang="es-ES" sz="2400" b="1" i="1" u="sng" dirty="0"/>
              <a:t>.</a:t>
            </a:r>
            <a:endParaRPr lang="en-GB" sz="2400" b="1" i="1" u="sng" dirty="0"/>
          </a:p>
          <a:p>
            <a:r>
              <a:rPr lang="es-ES" sz="2400" dirty="0"/>
              <a:t>Es un castillo europeo cerca de la Catedral de Sevilla.</a:t>
            </a:r>
            <a:endParaRPr lang="en-GB" sz="2400" dirty="0"/>
          </a:p>
          <a:p>
            <a:r>
              <a:rPr lang="es-ES" sz="2400" dirty="0"/>
              <a:t>Este es el palacio de la familia real española, pero fue construido al estilo mudéjar.</a:t>
            </a:r>
            <a:endParaRPr lang="en-GB" sz="2400" dirty="0"/>
          </a:p>
          <a:p>
            <a:r>
              <a:rPr lang="es-ES" sz="2400" dirty="0"/>
              <a:t>El interior es como una Alhambra islámica en Granada porque Sevilla fue </a:t>
            </a:r>
            <a:r>
              <a:rPr lang="es-ES" sz="2400" dirty="0" err="1"/>
              <a:t>influencada</a:t>
            </a:r>
            <a:r>
              <a:rPr lang="es-ES" sz="2400" dirty="0"/>
              <a:t> por el Islam hace mucho tiempo.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0" y="1993900"/>
            <a:ext cx="4584700" cy="39243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00" y="6159500"/>
            <a:ext cx="77013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5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8554">
        <p:circle/>
      </p:transition>
    </mc:Choice>
    <mc:Fallback>
      <p:transition spd="slow" advTm="4855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617" objId="7"/>
        <p14:stopEvt time="45210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787401"/>
            <a:ext cx="3136900" cy="2768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07669" y="787401"/>
            <a:ext cx="2984500" cy="27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787402"/>
            <a:ext cx="3594099" cy="2768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669" y="3886198"/>
            <a:ext cx="2963862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01" y="3886200"/>
            <a:ext cx="3136899" cy="265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3800" y="3886198"/>
            <a:ext cx="3594100" cy="252730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5101" y="6057900"/>
            <a:ext cx="533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2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623">
        <p:circle/>
      </p:transition>
    </mc:Choice>
    <mc:Fallback>
      <p:transition spd="slow" advTm="116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510" objId="2"/>
        <p14:stopEvt time="8559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63700" y="2971800"/>
            <a:ext cx="2289982" cy="1465275"/>
          </a:xfrm>
          <a:prstGeom prst="rect">
            <a:avLst/>
          </a:prstGeom>
        </p:spPr>
      </p:pic>
      <p:sp>
        <p:nvSpPr>
          <p:cNvPr id="10" name="AutoShape 10" descr="Dance Around the World: Flamenco – Dance Pund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0" y="2755900"/>
            <a:ext cx="4381500" cy="825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05" y="1976881"/>
            <a:ext cx="4195572" cy="4215461"/>
          </a:xfrm>
          <a:prstGeom prst="rect">
            <a:avLst/>
          </a:prstGeom>
        </p:spPr>
      </p:pic>
      <p:sp>
        <p:nvSpPr>
          <p:cNvPr id="13" name="AutoShape 12" descr="Prohibición de corridas de toros en Colombia pasó su primer debate"/>
          <p:cNvSpPr>
            <a:spLocks noChangeAspect="1" noChangeArrowheads="1"/>
          </p:cNvSpPr>
          <p:nvPr/>
        </p:nvSpPr>
        <p:spPr bwMode="auto">
          <a:xfrm>
            <a:off x="5859272" y="2084831"/>
            <a:ext cx="4884927" cy="37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 flipH="1">
            <a:off x="1263646" y="786297"/>
            <a:ext cx="4718051" cy="1040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Flamenco</a:t>
            </a:r>
            <a:endParaRPr lang="en-GB" dirty="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168900" y="4800639"/>
            <a:ext cx="6667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5168900" y="2469172"/>
            <a:ext cx="6464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092699" y="786297"/>
            <a:ext cx="70231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El flamenco es un arte escénico que se ha transmitido a las provincias de Murcia y Extremadura, principalmente en la región andaluza del sur de España  y se acompaña principalmente de canciones, bailes y guitarras. </a:t>
            </a:r>
            <a:r>
              <a:rPr lang="es-ES" sz="2800" dirty="0" smtClean="0"/>
              <a:t>En dos mil diez, </a:t>
            </a:r>
            <a:r>
              <a:rPr lang="es-ES" sz="2800" dirty="0"/>
              <a:t>fue registrado como patrimonio cultural inmaterial de España por la UNESCO. </a:t>
            </a:r>
            <a:endParaRPr lang="en-GB" sz="2800" dirty="0"/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5092698" y="3630434"/>
            <a:ext cx="69299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800" dirty="0"/>
              <a:t>el público se encuentra en una etapa apasionada que expresa emociones. Algunos bailarines actúan con lágrimas porque se sienten tan emocionales.</a:t>
            </a:r>
            <a:endParaRPr lang="en-GB" sz="28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883" y="6184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7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7518">
        <p:circle/>
      </p:transition>
    </mc:Choice>
    <mc:Fallback>
      <p:transition spd="slow" advTm="6751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830" objId="2"/>
        <p14:triggerEvt type="onClick" time="3830" objId="2"/>
        <p14:stopEvt time="66812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23900"/>
            <a:ext cx="4132072" cy="1003300"/>
          </a:xfrm>
        </p:spPr>
        <p:txBody>
          <a:bodyPr>
            <a:normAutofit/>
          </a:bodyPr>
          <a:lstStyle/>
          <a:p>
            <a:r>
              <a:rPr lang="es-ES" sz="4800" dirty="0"/>
              <a:t>corridas de toros</a:t>
            </a:r>
            <a:endParaRPr lang="en-GB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63600" y="2197100"/>
            <a:ext cx="4292600" cy="4022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381000"/>
            <a:ext cx="6731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sz="2400" dirty="0"/>
              <a:t>La palabra "¡Torero!" Se usa a menudo como el mejor cumplido en España, y el torero sigue siendo un símbolo de los valientes españoles.</a:t>
            </a:r>
          </a:p>
          <a:p>
            <a:r>
              <a:rPr lang="es-ES" sz="2400" dirty="0"/>
              <a:t>En la antigüedad, los niños que querían enriquecerse soñaban con pararse en el arenero de una plaza de toros, hacerse famosos y ganar mucho dinero.</a:t>
            </a:r>
          </a:p>
          <a:p>
            <a:r>
              <a:rPr lang="es-ES" sz="2400" dirty="0"/>
              <a:t>¡En la plaza de toros, los hombres del espectador se superponen sobre la valiente figura del torero y animan al torero por la gloria y los sueños!</a:t>
            </a:r>
          </a:p>
          <a:p>
            <a:endParaRPr lang="es-ES" sz="2400" dirty="0"/>
          </a:p>
          <a:p>
            <a:r>
              <a:rPr lang="es-ES" sz="2400" dirty="0"/>
              <a:t>Los toreros intentan acabar con una corrida en un tiempo determinado, pero en ocasiones son atacados y heridos.</a:t>
            </a:r>
          </a:p>
          <a:p>
            <a:r>
              <a:rPr lang="es-ES" sz="2400" dirty="0"/>
              <a:t>Los toreros se paran en la plaza de toros con hermosos trajes tachonados con lentejuelas doradas, pensando que podrían morir si pierden ante </a:t>
            </a:r>
            <a:r>
              <a:rPr lang="es-ES" sz="2400" dirty="0" smtClean="0"/>
              <a:t>el toro.</a:t>
            </a:r>
            <a:endParaRPr lang="en-GB" sz="24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4737">
        <p:circle/>
      </p:transition>
    </mc:Choice>
    <mc:Fallback>
      <p:transition spd="slow" advTm="9473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345" objId="3"/>
        <p14:triggerEvt type="onClick" time="4345" objId="3"/>
        <p14:stopEvt time="93661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977900"/>
            <a:ext cx="4826000" cy="4559300"/>
          </a:xfrm>
        </p:spPr>
        <p:txBody>
          <a:bodyPr>
            <a:normAutofit/>
          </a:bodyPr>
          <a:lstStyle/>
          <a:p>
            <a:r>
              <a:rPr lang="es-ES" sz="2800" dirty="0"/>
              <a:t>Una persona que más admiro es </a:t>
            </a:r>
            <a:r>
              <a:rPr lang="es-ES" sz="2800" b="1" u="sng" dirty="0"/>
              <a:t>Sergio Ramos García,</a:t>
            </a:r>
            <a:r>
              <a:rPr lang="es-ES" sz="2800" dirty="0"/>
              <a:t> un futbolista profesional español que juega como centrista y capitana tanto el club de la Liga Real Madrid como el equipo nacional </a:t>
            </a:r>
            <a:r>
              <a:rPr lang="es-ES" sz="2800" dirty="0" err="1"/>
              <a:t>español.nació</a:t>
            </a:r>
            <a:r>
              <a:rPr lang="es-ES" sz="2800" dirty="0"/>
              <a:t> en </a:t>
            </a:r>
            <a:r>
              <a:rPr lang="es-ES" sz="2800" b="1" dirty="0"/>
              <a:t>Sevilla</a:t>
            </a:r>
            <a:r>
              <a:rPr lang="es-ES" sz="2800" dirty="0"/>
              <a:t> el </a:t>
            </a:r>
            <a:r>
              <a:rPr lang="es-ES" sz="2800" dirty="0" smtClean="0"/>
              <a:t>treinta de </a:t>
            </a:r>
            <a:r>
              <a:rPr lang="es-ES" sz="2800" dirty="0"/>
              <a:t>marzo </a:t>
            </a:r>
            <a:r>
              <a:rPr lang="es-ES" sz="2800" dirty="0" smtClean="0"/>
              <a:t>de mil novecientos ochenta y seis.</a:t>
            </a:r>
            <a:endParaRPr lang="en-US" altLang="en-US" sz="2800" dirty="0" smtClean="0">
              <a:latin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</a:rPr>
              <a:t>“</a:t>
            </a:r>
            <a:r>
              <a:rPr lang="en-US" altLang="en-US" sz="2800" i="1" dirty="0" err="1">
                <a:latin typeface="Arial" panose="020B0604020202020204" pitchFamily="34" charset="0"/>
              </a:rPr>
              <a:t>Siempre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</a:rPr>
              <a:t>quise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</a:rPr>
              <a:t>ser</a:t>
            </a:r>
            <a:r>
              <a:rPr lang="en-US" altLang="en-US" sz="2800" i="1" dirty="0">
                <a:latin typeface="Arial" panose="020B0604020202020204" pitchFamily="34" charset="0"/>
              </a:rPr>
              <a:t> torero</a:t>
            </a:r>
            <a:r>
              <a:rPr lang="en-GB" sz="2800" i="1" dirty="0">
                <a:latin typeface="-apple-system"/>
              </a:rPr>
              <a:t> o </a:t>
            </a:r>
            <a:r>
              <a:rPr lang="en-GB" sz="2800" i="1" dirty="0" err="1">
                <a:latin typeface="-apple-system"/>
              </a:rPr>
              <a:t>futbolista</a:t>
            </a:r>
            <a:r>
              <a:rPr lang="en-US" altLang="en-US" sz="2800" i="1" dirty="0">
                <a:latin typeface="Arial" panose="020B0604020202020204" pitchFamily="34" charset="0"/>
              </a:rPr>
              <a:t>, </a:t>
            </a:r>
            <a:r>
              <a:rPr lang="en-US" altLang="en-US" sz="2800" i="1" dirty="0" err="1">
                <a:latin typeface="Arial" panose="020B0604020202020204" pitchFamily="34" charset="0"/>
              </a:rPr>
              <a:t>cuando</a:t>
            </a:r>
            <a:r>
              <a:rPr lang="en-US" altLang="en-US" sz="2800" i="1" dirty="0">
                <a:latin typeface="Arial" panose="020B0604020202020204" pitchFamily="34" charset="0"/>
              </a:rPr>
              <a:t> era </a:t>
            </a:r>
            <a:r>
              <a:rPr lang="en-US" altLang="en-US" sz="2800" i="1" dirty="0" err="1">
                <a:latin typeface="Arial" panose="020B0604020202020204" pitchFamily="34" charset="0"/>
              </a:rPr>
              <a:t>joven</a:t>
            </a:r>
            <a:r>
              <a:rPr lang="en-US" altLang="en-US" sz="2800" dirty="0">
                <a:latin typeface="Arial" panose="020B0604020202020204" pitchFamily="34" charset="0"/>
              </a:rPr>
              <a:t>.”</a:t>
            </a:r>
            <a:endParaRPr lang="es-ES" sz="2800" dirty="0" smtClean="0"/>
          </a:p>
          <a:p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1244600"/>
            <a:ext cx="5372100" cy="4025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500" y="5460326"/>
            <a:ext cx="1065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Arial" panose="020B0604020202020204" pitchFamily="34" charset="0"/>
              </a:rPr>
              <a:t>  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00" y="5921991"/>
            <a:ext cx="673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5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8526">
        <p:circle/>
      </p:transition>
    </mc:Choice>
    <mc:Fallback>
      <p:transition spd="slow" advTm="3852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550" objId="4"/>
        <p14:stopEvt time="37928" objId="4"/>
      </p14:showEvtLst>
    </p:ext>
  </p:extLst>
</p:sld>
</file>

<file path=ppt/theme/_rels/theme1.xml.rels>&#65279;<?xml version="1.0" encoding="utf-8"?><Relationships xmlns="http://schemas.openxmlformats.org/package/2006/relationships"><Relationship Type="http://schemas.openxmlformats.org/officeDocument/2006/relationships/image" Target="/ppt/media/image1.jpeg" Id="rId1" 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F841260B8034D8CC19AA7D3B95677" ma:contentTypeVersion="11" ma:contentTypeDescription="Create a new document." ma:contentTypeScope="" ma:versionID="67b87b645b19eb9ba992d3ea37c80b0f">
  <xsd:schema xmlns:xsd="http://www.w3.org/2001/XMLSchema" xmlns:xs="http://www.w3.org/2001/XMLSchema" xmlns:p="http://schemas.microsoft.com/office/2006/metadata/properties" xmlns:ns2="f554377c-0811-4542-b3f4-c4cf1d9438dc" targetNamespace="http://schemas.microsoft.com/office/2006/metadata/properties" ma:root="true" ma:fieldsID="2dfbf867751767b26fee997d4a1723ea" ns2:_="">
    <xsd:import namespace="f554377c-0811-4542-b3f4-c4cf1d9438d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4377c-0811-4542-b3f4-c4cf1d9438d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f554377c-0811-4542-b3f4-c4cf1d9438dc" xsi:nil="true"/>
  </documentManagement>
</p:properties>
</file>

<file path=customXml/itemProps1.xml><?xml version="1.0" encoding="utf-8"?>
<ds:datastoreItem xmlns:ds="http://schemas.openxmlformats.org/officeDocument/2006/customXml" ds:itemID="{4F2CA452-A8AD-4B9D-B0F9-636B115E7AB9}"/>
</file>

<file path=customXml/itemProps2.xml><?xml version="1.0" encoding="utf-8"?>
<ds:datastoreItem xmlns:ds="http://schemas.openxmlformats.org/officeDocument/2006/customXml" ds:itemID="{A50F7309-4735-405F-A539-361BCB54F3ED}"/>
</file>

<file path=customXml/itemProps3.xml><?xml version="1.0" encoding="utf-8"?>
<ds:datastoreItem xmlns:ds="http://schemas.openxmlformats.org/officeDocument/2006/customXml" ds:itemID="{90F076E3-5BA0-4F71-939D-07BDFF3DD56D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408</TotalTime>
  <Words>486</Words>
  <Application>Microsoft Office PowerPoint</Application>
  <PresentationFormat>Widescreen</PresentationFormat>
  <Paragraphs>38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メイリオ</vt:lpstr>
      <vt:lpstr>Arial</vt:lpstr>
      <vt:lpstr>Tw Cen MT</vt:lpstr>
      <vt:lpstr>Tw Cen MT Condensed</vt:lpstr>
      <vt:lpstr>Wingdings 3</vt:lpstr>
      <vt:lpstr>Integral</vt:lpstr>
      <vt:lpstr>Sevilla </vt:lpstr>
      <vt:lpstr>  </vt:lpstr>
      <vt:lpstr>destino turístico de Sevilla</vt:lpstr>
      <vt:lpstr>PowerPoint Presentation</vt:lpstr>
      <vt:lpstr>destino turístico de Sevilla</vt:lpstr>
      <vt:lpstr>PowerPoint Presentation</vt:lpstr>
      <vt:lpstr>PowerPoint Presentation</vt:lpstr>
      <vt:lpstr>corridas de toros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Sevilla</dc:title>
  <dc:creator>Cyrus Vassallo</dc:creator>
  <cp:lastModifiedBy>Cyrus Vassallo</cp:lastModifiedBy>
  <cp:revision>34</cp:revision>
  <dcterms:created xsi:type="dcterms:W3CDTF">2021-03-31T16:22:34Z</dcterms:created>
  <dcterms:modified xsi:type="dcterms:W3CDTF">2021-04-11T11:02:54Z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0x010100CE3F841260B8034D8CC19AA7D3B95677</vt:lpwstr>
  </property>
</Properties>
</file>